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2" r:id="rId1"/>
  </p:sldMasterIdLst>
  <p:notesMasterIdLst>
    <p:notesMasterId r:id="rId3"/>
  </p:notesMasterIdLst>
  <p:sldIdLst>
    <p:sldId id="256" r:id="rId2"/>
  </p:sldIdLst>
  <p:sldSz cx="43891200" cy="32918400"/>
  <p:notesSz cx="6858000" cy="9144000"/>
  <p:defaultTextStyle>
    <a:defPPr>
      <a:defRPr lang="en-US"/>
    </a:defPPr>
    <a:lvl1pPr algn="l" rtl="0" fontAlgn="base">
      <a:spcBef>
        <a:spcPct val="0"/>
      </a:spcBef>
      <a:spcAft>
        <a:spcPct val="0"/>
      </a:spcAft>
      <a:defRPr sz="1200" kern="1200">
        <a:solidFill>
          <a:srgbClr val="000000"/>
        </a:solidFill>
        <a:latin typeface="Gill Sans" pitchFamily="-84" charset="0"/>
        <a:ea typeface="ヒラギノ角ゴ ProN W3" pitchFamily="-84" charset="-128"/>
        <a:cs typeface="+mn-cs"/>
        <a:sym typeface="Gill Sans" pitchFamily="-84" charset="0"/>
      </a:defRPr>
    </a:lvl1pPr>
    <a:lvl2pPr marL="457200" algn="l" rtl="0" fontAlgn="base">
      <a:spcBef>
        <a:spcPct val="0"/>
      </a:spcBef>
      <a:spcAft>
        <a:spcPct val="0"/>
      </a:spcAft>
      <a:defRPr sz="1200" kern="1200">
        <a:solidFill>
          <a:srgbClr val="000000"/>
        </a:solidFill>
        <a:latin typeface="Gill Sans" pitchFamily="-84" charset="0"/>
        <a:ea typeface="ヒラギノ角ゴ ProN W3" pitchFamily="-84" charset="-128"/>
        <a:cs typeface="+mn-cs"/>
        <a:sym typeface="Gill Sans" pitchFamily="-84" charset="0"/>
      </a:defRPr>
    </a:lvl2pPr>
    <a:lvl3pPr marL="914400" algn="l" rtl="0" fontAlgn="base">
      <a:spcBef>
        <a:spcPct val="0"/>
      </a:spcBef>
      <a:spcAft>
        <a:spcPct val="0"/>
      </a:spcAft>
      <a:defRPr sz="1200" kern="1200">
        <a:solidFill>
          <a:srgbClr val="000000"/>
        </a:solidFill>
        <a:latin typeface="Gill Sans" pitchFamily="-84" charset="0"/>
        <a:ea typeface="ヒラギノ角ゴ ProN W3" pitchFamily="-84" charset="-128"/>
        <a:cs typeface="+mn-cs"/>
        <a:sym typeface="Gill Sans" pitchFamily="-84" charset="0"/>
      </a:defRPr>
    </a:lvl3pPr>
    <a:lvl4pPr marL="1371600" algn="l" rtl="0" fontAlgn="base">
      <a:spcBef>
        <a:spcPct val="0"/>
      </a:spcBef>
      <a:spcAft>
        <a:spcPct val="0"/>
      </a:spcAft>
      <a:defRPr sz="1200" kern="1200">
        <a:solidFill>
          <a:srgbClr val="000000"/>
        </a:solidFill>
        <a:latin typeface="Gill Sans" pitchFamily="-84" charset="0"/>
        <a:ea typeface="ヒラギノ角ゴ ProN W3" pitchFamily="-84" charset="-128"/>
        <a:cs typeface="+mn-cs"/>
        <a:sym typeface="Gill Sans" pitchFamily="-84" charset="0"/>
      </a:defRPr>
    </a:lvl4pPr>
    <a:lvl5pPr marL="1828800" algn="l" rtl="0" fontAlgn="base">
      <a:spcBef>
        <a:spcPct val="0"/>
      </a:spcBef>
      <a:spcAft>
        <a:spcPct val="0"/>
      </a:spcAft>
      <a:defRPr sz="1200" kern="1200">
        <a:solidFill>
          <a:srgbClr val="000000"/>
        </a:solidFill>
        <a:latin typeface="Gill Sans" pitchFamily="-84" charset="0"/>
        <a:ea typeface="ヒラギノ角ゴ ProN W3" pitchFamily="-84" charset="-128"/>
        <a:cs typeface="+mn-cs"/>
        <a:sym typeface="Gill Sans" pitchFamily="-84" charset="0"/>
      </a:defRPr>
    </a:lvl5pPr>
    <a:lvl6pPr marL="2286000" algn="l" defTabSz="914400" rtl="0" eaLnBrk="1" latinLnBrk="0" hangingPunct="1">
      <a:defRPr sz="1200" kern="1200">
        <a:solidFill>
          <a:srgbClr val="000000"/>
        </a:solidFill>
        <a:latin typeface="Gill Sans" pitchFamily="-84" charset="0"/>
        <a:ea typeface="ヒラギノ角ゴ ProN W3" pitchFamily="-84" charset="-128"/>
        <a:cs typeface="+mn-cs"/>
        <a:sym typeface="Gill Sans" pitchFamily="-84" charset="0"/>
      </a:defRPr>
    </a:lvl6pPr>
    <a:lvl7pPr marL="2743200" algn="l" defTabSz="914400" rtl="0" eaLnBrk="1" latinLnBrk="0" hangingPunct="1">
      <a:defRPr sz="1200" kern="1200">
        <a:solidFill>
          <a:srgbClr val="000000"/>
        </a:solidFill>
        <a:latin typeface="Gill Sans" pitchFamily="-84" charset="0"/>
        <a:ea typeface="ヒラギノ角ゴ ProN W3" pitchFamily="-84" charset="-128"/>
        <a:cs typeface="+mn-cs"/>
        <a:sym typeface="Gill Sans" pitchFamily="-84" charset="0"/>
      </a:defRPr>
    </a:lvl7pPr>
    <a:lvl8pPr marL="3200400" algn="l" defTabSz="914400" rtl="0" eaLnBrk="1" latinLnBrk="0" hangingPunct="1">
      <a:defRPr sz="1200" kern="1200">
        <a:solidFill>
          <a:srgbClr val="000000"/>
        </a:solidFill>
        <a:latin typeface="Gill Sans" pitchFamily="-84" charset="0"/>
        <a:ea typeface="ヒラギノ角ゴ ProN W3" pitchFamily="-84" charset="-128"/>
        <a:cs typeface="+mn-cs"/>
        <a:sym typeface="Gill Sans" pitchFamily="-84" charset="0"/>
      </a:defRPr>
    </a:lvl8pPr>
    <a:lvl9pPr marL="3657600" algn="l" defTabSz="914400" rtl="0" eaLnBrk="1" latinLnBrk="0" hangingPunct="1">
      <a:defRPr sz="1200" kern="1200">
        <a:solidFill>
          <a:srgbClr val="000000"/>
        </a:solidFill>
        <a:latin typeface="Gill Sans" pitchFamily="-84" charset="0"/>
        <a:ea typeface="ヒラギノ角ゴ ProN W3" pitchFamily="-84" charset="-128"/>
        <a:cs typeface="+mn-cs"/>
        <a:sym typeface="Gill Sans" pitchFamily="-84" charset="0"/>
      </a:defRPr>
    </a:lvl9pPr>
  </p:defaultTextStyle>
  <p:extLst>
    <p:ext uri="{EFAFB233-063F-42B5-8137-9DF3F51BA10A}">
      <p15:sldGuideLst xmlns:p15="http://schemas.microsoft.com/office/powerpoint/2012/main">
        <p15:guide id="1" orient="horz" pos="10368">
          <p15:clr>
            <a:srgbClr val="A4A3A4"/>
          </p15:clr>
        </p15:guide>
        <p15:guide id="2" pos="1382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7A302F"/>
    <a:srgbClr val="77251C"/>
    <a:srgbClr val="0044FE"/>
    <a:srgbClr val="E06934"/>
    <a:srgbClr val="F4633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inimized" horzBarState="maximized">
    <p:restoredLeft sz="7868" autoAdjust="0"/>
    <p:restoredTop sz="95073" autoAdjust="0"/>
  </p:normalViewPr>
  <p:slideViewPr>
    <p:cSldViewPr>
      <p:cViewPr>
        <p:scale>
          <a:sx n="33" d="100"/>
          <a:sy n="33" d="100"/>
        </p:scale>
        <p:origin x="-5766" y="-3552"/>
      </p:cViewPr>
      <p:guideLst>
        <p:guide orient="horz" pos="10368"/>
        <p:guide pos="13824"/>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D943D7A-167B-4D1B-8238-B31E320746FF}" type="datetimeFigureOut">
              <a:rPr lang="en-US"/>
              <a:pPr/>
              <a:t>3/31/2018</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E418D6F-41CF-4BCA-9E68-1D7429ABF81C}" type="slidenum">
              <a:rPr lang="en-US"/>
              <a:pPr/>
              <a:t>‹#›</a:t>
            </a:fld>
            <a:endParaRPr lang="en-US"/>
          </a:p>
        </p:txBody>
      </p:sp>
    </p:spTree>
    <p:extLst>
      <p:ext uri="{BB962C8B-B14F-4D97-AF65-F5344CB8AC3E}">
        <p14:creationId xmlns:p14="http://schemas.microsoft.com/office/powerpoint/2010/main" val="41976504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E418D6F-41CF-4BCA-9E68-1D7429ABF81C}" type="slidenum">
              <a:rPr lang="en-US"/>
              <a:pPr/>
              <a:t>1</a:t>
            </a:fld>
            <a:endParaRPr lang="en-US"/>
          </a:p>
        </p:txBody>
      </p:sp>
    </p:spTree>
    <p:extLst>
      <p:ext uri="{BB962C8B-B14F-4D97-AF65-F5344CB8AC3E}">
        <p14:creationId xmlns:p14="http://schemas.microsoft.com/office/powerpoint/2010/main" val="14742871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91840" y="5387342"/>
            <a:ext cx="37307520" cy="11460480"/>
          </a:xfrm>
        </p:spPr>
        <p:txBody>
          <a:bodyPr anchor="b"/>
          <a:lstStyle>
            <a:lvl1pPr algn="ctr">
              <a:defRPr sz="28800"/>
            </a:lvl1pPr>
          </a:lstStyle>
          <a:p>
            <a:r>
              <a:rPr lang="en-US"/>
              <a:t>Click to edit Master title style</a:t>
            </a:r>
            <a:endParaRPr lang="en-US" dirty="0"/>
          </a:p>
        </p:txBody>
      </p:sp>
      <p:sp>
        <p:nvSpPr>
          <p:cNvPr id="3" name="Subtitle 2"/>
          <p:cNvSpPr>
            <a:spLocks noGrp="1"/>
          </p:cNvSpPr>
          <p:nvPr>
            <p:ph type="subTitle" idx="1"/>
          </p:nvPr>
        </p:nvSpPr>
        <p:spPr>
          <a:xfrm>
            <a:off x="5486400" y="17289782"/>
            <a:ext cx="32918400" cy="7947658"/>
          </a:xfrm>
        </p:spPr>
        <p:txBody>
          <a:bodyPr/>
          <a:lstStyle>
            <a:lvl1pPr marL="0" indent="0" algn="ctr">
              <a:buNone/>
              <a:defRPr sz="11520"/>
            </a:lvl1pPr>
            <a:lvl2pPr marL="2194560" indent="0" algn="ctr">
              <a:buNone/>
              <a:defRPr sz="9600"/>
            </a:lvl2pPr>
            <a:lvl3pPr marL="4389120" indent="0" algn="ctr">
              <a:buNone/>
              <a:defRPr sz="8640"/>
            </a:lvl3pPr>
            <a:lvl4pPr marL="6583680" indent="0" algn="ctr">
              <a:buNone/>
              <a:defRPr sz="7680"/>
            </a:lvl4pPr>
            <a:lvl5pPr marL="8778240" indent="0" algn="ctr">
              <a:buNone/>
              <a:defRPr sz="7680"/>
            </a:lvl5pPr>
            <a:lvl6pPr marL="10972800" indent="0" algn="ctr">
              <a:buNone/>
              <a:defRPr sz="7680"/>
            </a:lvl6pPr>
            <a:lvl7pPr marL="13167360" indent="0" algn="ctr">
              <a:buNone/>
              <a:defRPr sz="7680"/>
            </a:lvl7pPr>
            <a:lvl8pPr marL="15361920" indent="0" algn="ctr">
              <a:buNone/>
              <a:defRPr sz="7680"/>
            </a:lvl8pPr>
            <a:lvl9pPr marL="17556480" indent="0" algn="ctr">
              <a:buNone/>
              <a:defRPr sz="768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63379F8-D3CD-4F84-8ABE-D8B7DBD32689}" type="datetimeFigureOut">
              <a:rPr lang="en-US" smtClean="0"/>
              <a:t>3/31/2018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99343B-EA5F-4ADD-9460-941A8C1EBC78}" type="slidenum">
              <a:rPr lang="en-US" smtClean="0"/>
              <a:pPr/>
              <a:t>‹#›</a:t>
            </a:fld>
            <a:endParaRPr lang="en-US"/>
          </a:p>
        </p:txBody>
      </p:sp>
    </p:spTree>
    <p:extLst>
      <p:ext uri="{BB962C8B-B14F-4D97-AF65-F5344CB8AC3E}">
        <p14:creationId xmlns:p14="http://schemas.microsoft.com/office/powerpoint/2010/main" val="36141424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63379F8-D3CD-4F84-8ABE-D8B7DBD32689}" type="datetimeFigureOut">
              <a:rPr lang="en-US" smtClean="0"/>
              <a:t>3/31/2018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D452B7B-E9B7-4454-B0E5-3D59F7AA3E32}" type="slidenum">
              <a:rPr lang="en-US" smtClean="0"/>
              <a:pPr/>
              <a:t>‹#›</a:t>
            </a:fld>
            <a:endParaRPr lang="en-US"/>
          </a:p>
        </p:txBody>
      </p:sp>
    </p:spTree>
    <p:extLst>
      <p:ext uri="{BB962C8B-B14F-4D97-AF65-F5344CB8AC3E}">
        <p14:creationId xmlns:p14="http://schemas.microsoft.com/office/powerpoint/2010/main" val="16012142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409642" y="1752600"/>
            <a:ext cx="9464040" cy="2789682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017522" y="1752600"/>
            <a:ext cx="27843480" cy="2789682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63379F8-D3CD-4F84-8ABE-D8B7DBD32689}" type="datetimeFigureOut">
              <a:rPr lang="en-US" smtClean="0"/>
              <a:t>3/31/2018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BF19E96-6FCD-4F9D-8F89-514B47A9C5CD}" type="slidenum">
              <a:rPr lang="en-US" smtClean="0"/>
              <a:pPr/>
              <a:t>‹#›</a:t>
            </a:fld>
            <a:endParaRPr lang="en-US"/>
          </a:p>
        </p:txBody>
      </p:sp>
    </p:spTree>
    <p:extLst>
      <p:ext uri="{BB962C8B-B14F-4D97-AF65-F5344CB8AC3E}">
        <p14:creationId xmlns:p14="http://schemas.microsoft.com/office/powerpoint/2010/main" val="35371702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63379F8-D3CD-4F84-8ABE-D8B7DBD32689}" type="datetimeFigureOut">
              <a:rPr lang="en-US" smtClean="0"/>
              <a:t>3/31/2018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359801-7B5A-400E-B335-3A64EBB55A7D}" type="slidenum">
              <a:rPr lang="en-US" smtClean="0"/>
              <a:pPr/>
              <a:t>‹#›</a:t>
            </a:fld>
            <a:endParaRPr lang="en-US"/>
          </a:p>
        </p:txBody>
      </p:sp>
    </p:spTree>
    <p:extLst>
      <p:ext uri="{BB962C8B-B14F-4D97-AF65-F5344CB8AC3E}">
        <p14:creationId xmlns:p14="http://schemas.microsoft.com/office/powerpoint/2010/main" val="18531297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994662" y="8206749"/>
            <a:ext cx="37856160" cy="13693138"/>
          </a:xfrm>
        </p:spPr>
        <p:txBody>
          <a:bodyPr anchor="b"/>
          <a:lstStyle>
            <a:lvl1pPr>
              <a:defRPr sz="28800"/>
            </a:lvl1pPr>
          </a:lstStyle>
          <a:p>
            <a:r>
              <a:rPr lang="en-US"/>
              <a:t>Click to edit Master title style</a:t>
            </a:r>
            <a:endParaRPr lang="en-US" dirty="0"/>
          </a:p>
        </p:txBody>
      </p:sp>
      <p:sp>
        <p:nvSpPr>
          <p:cNvPr id="3" name="Text Placeholder 2"/>
          <p:cNvSpPr>
            <a:spLocks noGrp="1"/>
          </p:cNvSpPr>
          <p:nvPr>
            <p:ph type="body" idx="1"/>
          </p:nvPr>
        </p:nvSpPr>
        <p:spPr>
          <a:xfrm>
            <a:off x="2994662" y="22029429"/>
            <a:ext cx="37856160" cy="7200898"/>
          </a:xfrm>
        </p:spPr>
        <p:txBody>
          <a:bodyPr/>
          <a:lstStyle>
            <a:lvl1pPr marL="0" indent="0">
              <a:buNone/>
              <a:defRPr sz="11520">
                <a:solidFill>
                  <a:schemeClr val="tx1"/>
                </a:solidFill>
              </a:defRPr>
            </a:lvl1pPr>
            <a:lvl2pPr marL="2194560" indent="0">
              <a:buNone/>
              <a:defRPr sz="9600">
                <a:solidFill>
                  <a:schemeClr val="tx1">
                    <a:tint val="75000"/>
                  </a:schemeClr>
                </a:solidFill>
              </a:defRPr>
            </a:lvl2pPr>
            <a:lvl3pPr marL="4389120" indent="0">
              <a:buNone/>
              <a:defRPr sz="8640">
                <a:solidFill>
                  <a:schemeClr val="tx1">
                    <a:tint val="75000"/>
                  </a:schemeClr>
                </a:solidFill>
              </a:defRPr>
            </a:lvl3pPr>
            <a:lvl4pPr marL="6583680" indent="0">
              <a:buNone/>
              <a:defRPr sz="7680">
                <a:solidFill>
                  <a:schemeClr val="tx1">
                    <a:tint val="75000"/>
                  </a:schemeClr>
                </a:solidFill>
              </a:defRPr>
            </a:lvl4pPr>
            <a:lvl5pPr marL="8778240" indent="0">
              <a:buNone/>
              <a:defRPr sz="7680">
                <a:solidFill>
                  <a:schemeClr val="tx1">
                    <a:tint val="75000"/>
                  </a:schemeClr>
                </a:solidFill>
              </a:defRPr>
            </a:lvl5pPr>
            <a:lvl6pPr marL="10972800" indent="0">
              <a:buNone/>
              <a:defRPr sz="7680">
                <a:solidFill>
                  <a:schemeClr val="tx1">
                    <a:tint val="75000"/>
                  </a:schemeClr>
                </a:solidFill>
              </a:defRPr>
            </a:lvl6pPr>
            <a:lvl7pPr marL="13167360" indent="0">
              <a:buNone/>
              <a:defRPr sz="7680">
                <a:solidFill>
                  <a:schemeClr val="tx1">
                    <a:tint val="75000"/>
                  </a:schemeClr>
                </a:solidFill>
              </a:defRPr>
            </a:lvl7pPr>
            <a:lvl8pPr marL="15361920" indent="0">
              <a:buNone/>
              <a:defRPr sz="7680">
                <a:solidFill>
                  <a:schemeClr val="tx1">
                    <a:tint val="75000"/>
                  </a:schemeClr>
                </a:solidFill>
              </a:defRPr>
            </a:lvl8pPr>
            <a:lvl9pPr marL="17556480" indent="0">
              <a:buNone/>
              <a:defRPr sz="7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63379F8-D3CD-4F84-8ABE-D8B7DBD32689}" type="datetimeFigureOut">
              <a:rPr lang="en-US" smtClean="0"/>
              <a:t>3/31/2018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8C69C8C-A819-431E-9D13-9C81427D3D78}" type="slidenum">
              <a:rPr lang="en-US" smtClean="0"/>
              <a:pPr/>
              <a:t>‹#›</a:t>
            </a:fld>
            <a:endParaRPr lang="en-US"/>
          </a:p>
        </p:txBody>
      </p:sp>
    </p:spTree>
    <p:extLst>
      <p:ext uri="{BB962C8B-B14F-4D97-AF65-F5344CB8AC3E}">
        <p14:creationId xmlns:p14="http://schemas.microsoft.com/office/powerpoint/2010/main" val="42278171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017520" y="8763000"/>
            <a:ext cx="18653760" cy="208864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22219920" y="8763000"/>
            <a:ext cx="18653760" cy="208864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63379F8-D3CD-4F84-8ABE-D8B7DBD32689}" type="datetimeFigureOut">
              <a:rPr lang="en-US" smtClean="0"/>
              <a:t>3/31/2018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33EE697-DFC7-48AF-886D-639558809EF2}" type="slidenum">
              <a:rPr lang="en-US" smtClean="0"/>
              <a:pPr/>
              <a:t>‹#›</a:t>
            </a:fld>
            <a:endParaRPr lang="en-US"/>
          </a:p>
        </p:txBody>
      </p:sp>
    </p:spTree>
    <p:extLst>
      <p:ext uri="{BB962C8B-B14F-4D97-AF65-F5344CB8AC3E}">
        <p14:creationId xmlns:p14="http://schemas.microsoft.com/office/powerpoint/2010/main" val="32310612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023237" y="1752607"/>
            <a:ext cx="37856160" cy="6362702"/>
          </a:xfrm>
        </p:spPr>
        <p:txBody>
          <a:bodyPr/>
          <a:lstStyle/>
          <a:p>
            <a:r>
              <a:rPr lang="en-US"/>
              <a:t>Click to edit Master title style</a:t>
            </a:r>
            <a:endParaRPr lang="en-US" dirty="0"/>
          </a:p>
        </p:txBody>
      </p:sp>
      <p:sp>
        <p:nvSpPr>
          <p:cNvPr id="3" name="Text Placeholder 2"/>
          <p:cNvSpPr>
            <a:spLocks noGrp="1"/>
          </p:cNvSpPr>
          <p:nvPr>
            <p:ph type="body" idx="1"/>
          </p:nvPr>
        </p:nvSpPr>
        <p:spPr>
          <a:xfrm>
            <a:off x="3023242" y="8069582"/>
            <a:ext cx="18568032"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Click to edit Master text styles</a:t>
            </a:r>
          </a:p>
        </p:txBody>
      </p:sp>
      <p:sp>
        <p:nvSpPr>
          <p:cNvPr id="4" name="Content Placeholder 3"/>
          <p:cNvSpPr>
            <a:spLocks noGrp="1"/>
          </p:cNvSpPr>
          <p:nvPr>
            <p:ph sz="half" idx="2"/>
          </p:nvPr>
        </p:nvSpPr>
        <p:spPr>
          <a:xfrm>
            <a:off x="3023242" y="12024360"/>
            <a:ext cx="18568032" cy="176860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22219922" y="8069582"/>
            <a:ext cx="18659477"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Click to edit Master text styles</a:t>
            </a:r>
          </a:p>
        </p:txBody>
      </p:sp>
      <p:sp>
        <p:nvSpPr>
          <p:cNvPr id="6" name="Content Placeholder 5"/>
          <p:cNvSpPr>
            <a:spLocks noGrp="1"/>
          </p:cNvSpPr>
          <p:nvPr>
            <p:ph sz="quarter" idx="4"/>
          </p:nvPr>
        </p:nvSpPr>
        <p:spPr>
          <a:xfrm>
            <a:off x="22219922" y="12024360"/>
            <a:ext cx="18659477" cy="176860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63379F8-D3CD-4F84-8ABE-D8B7DBD32689}" type="datetimeFigureOut">
              <a:rPr lang="en-US" smtClean="0"/>
              <a:t>3/31/2018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15FD30B-62B3-49B3-90D3-C12BFD3E4534}" type="slidenum">
              <a:rPr lang="en-US" smtClean="0"/>
              <a:pPr/>
              <a:t>‹#›</a:t>
            </a:fld>
            <a:endParaRPr lang="en-US"/>
          </a:p>
        </p:txBody>
      </p:sp>
    </p:spTree>
    <p:extLst>
      <p:ext uri="{BB962C8B-B14F-4D97-AF65-F5344CB8AC3E}">
        <p14:creationId xmlns:p14="http://schemas.microsoft.com/office/powerpoint/2010/main" val="18931036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63379F8-D3CD-4F84-8ABE-D8B7DBD32689}" type="datetimeFigureOut">
              <a:rPr lang="en-US" smtClean="0"/>
              <a:t>3/31/2018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CDFA167-9D40-4397-8A22-C598A3318095}" type="slidenum">
              <a:rPr lang="en-US" smtClean="0"/>
              <a:pPr/>
              <a:t>‹#›</a:t>
            </a:fld>
            <a:endParaRPr lang="en-US"/>
          </a:p>
        </p:txBody>
      </p:sp>
    </p:spTree>
    <p:extLst>
      <p:ext uri="{BB962C8B-B14F-4D97-AF65-F5344CB8AC3E}">
        <p14:creationId xmlns:p14="http://schemas.microsoft.com/office/powerpoint/2010/main" val="25203957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63379F8-D3CD-4F84-8ABE-D8B7DBD32689}" type="datetimeFigureOut">
              <a:rPr lang="en-US" smtClean="0"/>
              <a:t>3/31/2018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4A69EFD-54AA-411B-ABB0-DBDB9944F712}" type="slidenum">
              <a:rPr lang="en-US" smtClean="0"/>
              <a:pPr/>
              <a:t>‹#›</a:t>
            </a:fld>
            <a:endParaRPr lang="en-US"/>
          </a:p>
        </p:txBody>
      </p:sp>
    </p:spTree>
    <p:extLst>
      <p:ext uri="{BB962C8B-B14F-4D97-AF65-F5344CB8AC3E}">
        <p14:creationId xmlns:p14="http://schemas.microsoft.com/office/powerpoint/2010/main" val="42898551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194560"/>
            <a:ext cx="14156054" cy="7680960"/>
          </a:xfrm>
        </p:spPr>
        <p:txBody>
          <a:bodyPr anchor="b"/>
          <a:lstStyle>
            <a:lvl1pPr>
              <a:defRPr sz="15360"/>
            </a:lvl1pPr>
          </a:lstStyle>
          <a:p>
            <a:r>
              <a:rPr lang="en-US"/>
              <a:t>Click to edit Master title style</a:t>
            </a:r>
            <a:endParaRPr lang="en-US" dirty="0"/>
          </a:p>
        </p:txBody>
      </p:sp>
      <p:sp>
        <p:nvSpPr>
          <p:cNvPr id="3" name="Content Placeholder 2"/>
          <p:cNvSpPr>
            <a:spLocks noGrp="1"/>
          </p:cNvSpPr>
          <p:nvPr>
            <p:ph idx="1"/>
          </p:nvPr>
        </p:nvSpPr>
        <p:spPr>
          <a:xfrm>
            <a:off x="18659477" y="4739647"/>
            <a:ext cx="22219920" cy="23393400"/>
          </a:xfrm>
        </p:spPr>
        <p:txBody>
          <a:bodyPr/>
          <a:lstStyle>
            <a:lvl1pPr>
              <a:defRPr sz="15360"/>
            </a:lvl1pPr>
            <a:lvl2pPr>
              <a:defRPr sz="13440"/>
            </a:lvl2pPr>
            <a:lvl3pPr>
              <a:defRPr sz="11520"/>
            </a:lvl3pPr>
            <a:lvl4pPr>
              <a:defRPr sz="9600"/>
            </a:lvl4pPr>
            <a:lvl5pPr>
              <a:defRPr sz="9600"/>
            </a:lvl5pPr>
            <a:lvl6pPr>
              <a:defRPr sz="9600"/>
            </a:lvl6pPr>
            <a:lvl7pPr>
              <a:defRPr sz="9600"/>
            </a:lvl7pPr>
            <a:lvl8pPr>
              <a:defRPr sz="9600"/>
            </a:lvl8pPr>
            <a:lvl9pPr>
              <a:defRPr sz="9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023237" y="9875520"/>
            <a:ext cx="14156054"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Click to edit Master text styles</a:t>
            </a:r>
          </a:p>
        </p:txBody>
      </p:sp>
      <p:sp>
        <p:nvSpPr>
          <p:cNvPr id="5" name="Date Placeholder 4"/>
          <p:cNvSpPr>
            <a:spLocks noGrp="1"/>
          </p:cNvSpPr>
          <p:nvPr>
            <p:ph type="dt" sz="half" idx="10"/>
          </p:nvPr>
        </p:nvSpPr>
        <p:spPr/>
        <p:txBody>
          <a:bodyPr/>
          <a:lstStyle/>
          <a:p>
            <a:fld id="{663379F8-D3CD-4F84-8ABE-D8B7DBD32689}" type="datetimeFigureOut">
              <a:rPr lang="en-US" smtClean="0"/>
              <a:t>3/31/2018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FF056D9-60D3-4E39-BDA5-F9140AF54CEC}" type="slidenum">
              <a:rPr lang="en-US" smtClean="0"/>
              <a:pPr/>
              <a:t>‹#›</a:t>
            </a:fld>
            <a:endParaRPr lang="en-US"/>
          </a:p>
        </p:txBody>
      </p:sp>
    </p:spTree>
    <p:extLst>
      <p:ext uri="{BB962C8B-B14F-4D97-AF65-F5344CB8AC3E}">
        <p14:creationId xmlns:p14="http://schemas.microsoft.com/office/powerpoint/2010/main" val="30657745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194560"/>
            <a:ext cx="14156054" cy="7680960"/>
          </a:xfrm>
        </p:spPr>
        <p:txBody>
          <a:bodyPr anchor="b"/>
          <a:lstStyle>
            <a:lvl1pPr>
              <a:defRPr sz="15360"/>
            </a:lvl1pPr>
          </a:lstStyle>
          <a:p>
            <a:r>
              <a:rPr lang="en-US"/>
              <a:t>Click to edit Master title style</a:t>
            </a:r>
            <a:endParaRPr lang="en-US" dirty="0"/>
          </a:p>
        </p:txBody>
      </p:sp>
      <p:sp>
        <p:nvSpPr>
          <p:cNvPr id="3" name="Picture Placeholder 2"/>
          <p:cNvSpPr>
            <a:spLocks noGrp="1" noChangeAspect="1"/>
          </p:cNvSpPr>
          <p:nvPr>
            <p:ph type="pic" idx="1"/>
          </p:nvPr>
        </p:nvSpPr>
        <p:spPr>
          <a:xfrm>
            <a:off x="18659477" y="4739647"/>
            <a:ext cx="22219920" cy="23393400"/>
          </a:xfrm>
        </p:spPr>
        <p:txBody>
          <a:bodyPr anchor="t"/>
          <a:lstStyle>
            <a:lvl1pPr marL="0" indent="0">
              <a:buNone/>
              <a:defRPr sz="15360"/>
            </a:lvl1pPr>
            <a:lvl2pPr marL="2194560" indent="0">
              <a:buNone/>
              <a:defRPr sz="13440"/>
            </a:lvl2pPr>
            <a:lvl3pPr marL="4389120" indent="0">
              <a:buNone/>
              <a:defRPr sz="11520"/>
            </a:lvl3pPr>
            <a:lvl4pPr marL="6583680" indent="0">
              <a:buNone/>
              <a:defRPr sz="9600"/>
            </a:lvl4pPr>
            <a:lvl5pPr marL="8778240" indent="0">
              <a:buNone/>
              <a:defRPr sz="9600"/>
            </a:lvl5pPr>
            <a:lvl6pPr marL="10972800" indent="0">
              <a:buNone/>
              <a:defRPr sz="9600"/>
            </a:lvl6pPr>
            <a:lvl7pPr marL="13167360" indent="0">
              <a:buNone/>
              <a:defRPr sz="9600"/>
            </a:lvl7pPr>
            <a:lvl8pPr marL="15361920" indent="0">
              <a:buNone/>
              <a:defRPr sz="9600"/>
            </a:lvl8pPr>
            <a:lvl9pPr marL="17556480" indent="0">
              <a:buNone/>
              <a:defRPr sz="9600"/>
            </a:lvl9pPr>
          </a:lstStyle>
          <a:p>
            <a:r>
              <a:rPr lang="en-US"/>
              <a:t>Click icon to add picture</a:t>
            </a:r>
            <a:endParaRPr lang="en-US" dirty="0"/>
          </a:p>
        </p:txBody>
      </p:sp>
      <p:sp>
        <p:nvSpPr>
          <p:cNvPr id="4" name="Text Placeholder 3"/>
          <p:cNvSpPr>
            <a:spLocks noGrp="1"/>
          </p:cNvSpPr>
          <p:nvPr>
            <p:ph type="body" sz="half" idx="2"/>
          </p:nvPr>
        </p:nvSpPr>
        <p:spPr>
          <a:xfrm>
            <a:off x="3023237" y="9875520"/>
            <a:ext cx="14156054"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Click to edit Master text styles</a:t>
            </a:r>
          </a:p>
        </p:txBody>
      </p:sp>
      <p:sp>
        <p:nvSpPr>
          <p:cNvPr id="5" name="Date Placeholder 4"/>
          <p:cNvSpPr>
            <a:spLocks noGrp="1"/>
          </p:cNvSpPr>
          <p:nvPr>
            <p:ph type="dt" sz="half" idx="10"/>
          </p:nvPr>
        </p:nvSpPr>
        <p:spPr/>
        <p:txBody>
          <a:bodyPr/>
          <a:lstStyle/>
          <a:p>
            <a:fld id="{663379F8-D3CD-4F84-8ABE-D8B7DBD32689}" type="datetimeFigureOut">
              <a:rPr lang="en-US" smtClean="0"/>
              <a:t>3/31/2018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941B3A4-0D33-4155-AF48-49EB80A73D68}" type="slidenum">
              <a:rPr lang="en-US" smtClean="0"/>
              <a:pPr/>
              <a:t>‹#›</a:t>
            </a:fld>
            <a:endParaRPr lang="en-US"/>
          </a:p>
        </p:txBody>
      </p:sp>
    </p:spTree>
    <p:extLst>
      <p:ext uri="{BB962C8B-B14F-4D97-AF65-F5344CB8AC3E}">
        <p14:creationId xmlns:p14="http://schemas.microsoft.com/office/powerpoint/2010/main" val="6620822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17520" y="1752607"/>
            <a:ext cx="37856160" cy="636270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3017520" y="8763000"/>
            <a:ext cx="37856160" cy="2088642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3017520" y="30510487"/>
            <a:ext cx="9875520" cy="1752600"/>
          </a:xfrm>
          <a:prstGeom prst="rect">
            <a:avLst/>
          </a:prstGeom>
        </p:spPr>
        <p:txBody>
          <a:bodyPr vert="horz" lIns="91440" tIns="45720" rIns="91440" bIns="45720" rtlCol="0" anchor="ctr"/>
          <a:lstStyle>
            <a:lvl1pPr algn="l">
              <a:defRPr sz="5760">
                <a:solidFill>
                  <a:schemeClr val="tx1">
                    <a:tint val="75000"/>
                  </a:schemeClr>
                </a:solidFill>
              </a:defRPr>
            </a:lvl1pPr>
          </a:lstStyle>
          <a:p>
            <a:fld id="{663379F8-D3CD-4F84-8ABE-D8B7DBD32689}" type="datetimeFigureOut">
              <a:rPr lang="en-US" smtClean="0"/>
              <a:t>3/31/2018</a:t>
            </a:fld>
            <a:endParaRPr lang="en-US"/>
          </a:p>
        </p:txBody>
      </p:sp>
      <p:sp>
        <p:nvSpPr>
          <p:cNvPr id="5" name="Footer Placeholder 4"/>
          <p:cNvSpPr>
            <a:spLocks noGrp="1"/>
          </p:cNvSpPr>
          <p:nvPr>
            <p:ph type="ftr" sz="quarter" idx="3"/>
          </p:nvPr>
        </p:nvSpPr>
        <p:spPr>
          <a:xfrm>
            <a:off x="14538960" y="30510487"/>
            <a:ext cx="14813280" cy="1752600"/>
          </a:xfrm>
          <a:prstGeom prst="rect">
            <a:avLst/>
          </a:prstGeom>
        </p:spPr>
        <p:txBody>
          <a:bodyPr vert="horz" lIns="91440" tIns="45720" rIns="91440" bIns="45720" rtlCol="0" anchor="ctr"/>
          <a:lstStyle>
            <a:lvl1pPr algn="ctr">
              <a:defRPr sz="576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0998160" y="30510487"/>
            <a:ext cx="9875520" cy="1752600"/>
          </a:xfrm>
          <a:prstGeom prst="rect">
            <a:avLst/>
          </a:prstGeom>
        </p:spPr>
        <p:txBody>
          <a:bodyPr vert="horz" lIns="91440" tIns="45720" rIns="91440" bIns="45720" rtlCol="0" anchor="ctr"/>
          <a:lstStyle>
            <a:lvl1pPr algn="r">
              <a:defRPr sz="5760">
                <a:solidFill>
                  <a:schemeClr val="tx1">
                    <a:tint val="75000"/>
                  </a:schemeClr>
                </a:solidFill>
              </a:defRPr>
            </a:lvl1pPr>
          </a:lstStyle>
          <a:p>
            <a:fld id="{5FD8FEC7-2C5D-45DE-84FB-9C36ADEAE2EE}" type="slidenum">
              <a:rPr lang="en-US" smtClean="0"/>
              <a:pPr/>
              <a:t>‹#›</a:t>
            </a:fld>
            <a:endParaRPr lang="en-US"/>
          </a:p>
        </p:txBody>
      </p:sp>
    </p:spTree>
    <p:extLst>
      <p:ext uri="{BB962C8B-B14F-4D97-AF65-F5344CB8AC3E}">
        <p14:creationId xmlns:p14="http://schemas.microsoft.com/office/powerpoint/2010/main" val="163391819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ftr="0" dt="0"/>
  <p:txStyles>
    <p:titleStyle>
      <a:lvl1pPr algn="l" defTabSz="4389120" rtl="0" eaLnBrk="1" latinLnBrk="0" hangingPunct="1">
        <a:lnSpc>
          <a:spcPct val="90000"/>
        </a:lnSpc>
        <a:spcBef>
          <a:spcPct val="0"/>
        </a:spcBef>
        <a:buNone/>
        <a:defRPr sz="21120" kern="1200">
          <a:solidFill>
            <a:schemeClr val="tx1"/>
          </a:solidFill>
          <a:latin typeface="+mj-lt"/>
          <a:ea typeface="+mj-ea"/>
          <a:cs typeface="+mj-cs"/>
        </a:defRPr>
      </a:lvl1pPr>
    </p:titleStyle>
    <p:bodyStyle>
      <a:lvl1pPr marL="1097280" indent="-1097280" algn="l" defTabSz="4389120" rtl="0" eaLnBrk="1" latinLnBrk="0" hangingPunct="1">
        <a:lnSpc>
          <a:spcPct val="90000"/>
        </a:lnSpc>
        <a:spcBef>
          <a:spcPts val="4800"/>
        </a:spcBef>
        <a:buFont typeface="Arial" panose="020B0604020202020204" pitchFamily="34" charset="0"/>
        <a:buChar char="•"/>
        <a:defRPr sz="13440" kern="1200">
          <a:solidFill>
            <a:schemeClr val="tx1"/>
          </a:solidFill>
          <a:latin typeface="+mn-lt"/>
          <a:ea typeface="+mn-ea"/>
          <a:cs typeface="+mn-cs"/>
        </a:defRPr>
      </a:lvl1pPr>
      <a:lvl2pPr marL="3291840" indent="-1097280" algn="l" defTabSz="4389120" rtl="0" eaLnBrk="1" latinLnBrk="0" hangingPunct="1">
        <a:lnSpc>
          <a:spcPct val="90000"/>
        </a:lnSpc>
        <a:spcBef>
          <a:spcPts val="2400"/>
        </a:spcBef>
        <a:buFont typeface="Arial" panose="020B0604020202020204" pitchFamily="34" charset="0"/>
        <a:buChar char="•"/>
        <a:defRPr sz="11520" kern="1200">
          <a:solidFill>
            <a:schemeClr val="tx1"/>
          </a:solidFill>
          <a:latin typeface="+mn-lt"/>
          <a:ea typeface="+mn-ea"/>
          <a:cs typeface="+mn-cs"/>
        </a:defRPr>
      </a:lvl2pPr>
      <a:lvl3pPr marL="5486400" indent="-1097280" algn="l" defTabSz="4389120" rtl="0" eaLnBrk="1" latinLnBrk="0" hangingPunct="1">
        <a:lnSpc>
          <a:spcPct val="90000"/>
        </a:lnSpc>
        <a:spcBef>
          <a:spcPts val="2400"/>
        </a:spcBef>
        <a:buFont typeface="Arial" panose="020B0604020202020204" pitchFamily="34" charset="0"/>
        <a:buChar char="•"/>
        <a:defRPr sz="9600" kern="1200">
          <a:solidFill>
            <a:schemeClr val="tx1"/>
          </a:solidFill>
          <a:latin typeface="+mn-lt"/>
          <a:ea typeface="+mn-ea"/>
          <a:cs typeface="+mn-cs"/>
        </a:defRPr>
      </a:lvl3pPr>
      <a:lvl4pPr marL="76809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4pPr>
      <a:lvl5pPr marL="987552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p:bodyStyle>
    <p:otherStyle>
      <a:defPPr>
        <a:defRPr lang="en-US"/>
      </a:defPPr>
      <a:lvl1pPr marL="0" algn="l" defTabSz="4389120" rtl="0" eaLnBrk="1" latinLnBrk="0" hangingPunct="1">
        <a:defRPr sz="8640" kern="1200">
          <a:solidFill>
            <a:schemeClr val="tx1"/>
          </a:solidFill>
          <a:latin typeface="+mn-lt"/>
          <a:ea typeface="+mn-ea"/>
          <a:cs typeface="+mn-cs"/>
        </a:defRPr>
      </a:lvl1pPr>
      <a:lvl2pPr marL="2194560" algn="l" defTabSz="4389120" rtl="0" eaLnBrk="1" latinLnBrk="0" hangingPunct="1">
        <a:defRPr sz="8640" kern="1200">
          <a:solidFill>
            <a:schemeClr val="tx1"/>
          </a:solidFill>
          <a:latin typeface="+mn-lt"/>
          <a:ea typeface="+mn-ea"/>
          <a:cs typeface="+mn-cs"/>
        </a:defRPr>
      </a:lvl2pPr>
      <a:lvl3pPr marL="4389120" algn="l" defTabSz="4389120" rtl="0" eaLnBrk="1" latinLnBrk="0" hangingPunct="1">
        <a:defRPr sz="8640" kern="1200">
          <a:solidFill>
            <a:schemeClr val="tx1"/>
          </a:solidFill>
          <a:latin typeface="+mn-lt"/>
          <a:ea typeface="+mn-ea"/>
          <a:cs typeface="+mn-cs"/>
        </a:defRPr>
      </a:lvl3pPr>
      <a:lvl4pPr marL="6583680" algn="l" defTabSz="4389120" rtl="0" eaLnBrk="1" latinLnBrk="0" hangingPunct="1">
        <a:defRPr sz="8640" kern="1200">
          <a:solidFill>
            <a:schemeClr val="tx1"/>
          </a:solidFill>
          <a:latin typeface="+mn-lt"/>
          <a:ea typeface="+mn-ea"/>
          <a:cs typeface="+mn-cs"/>
        </a:defRPr>
      </a:lvl4pPr>
      <a:lvl5pPr marL="8778240" algn="l" defTabSz="4389120" rtl="0" eaLnBrk="1" latinLnBrk="0" hangingPunct="1">
        <a:defRPr sz="8640" kern="1200">
          <a:solidFill>
            <a:schemeClr val="tx1"/>
          </a:solidFill>
          <a:latin typeface="+mn-lt"/>
          <a:ea typeface="+mn-ea"/>
          <a:cs typeface="+mn-cs"/>
        </a:defRPr>
      </a:lvl5pPr>
      <a:lvl6pPr marL="10972800" algn="l" defTabSz="4389120" rtl="0" eaLnBrk="1" latinLnBrk="0" hangingPunct="1">
        <a:defRPr sz="8640" kern="1200">
          <a:solidFill>
            <a:schemeClr val="tx1"/>
          </a:solidFill>
          <a:latin typeface="+mn-lt"/>
          <a:ea typeface="+mn-ea"/>
          <a:cs typeface="+mn-cs"/>
        </a:defRPr>
      </a:lvl6pPr>
      <a:lvl7pPr marL="13167360" algn="l" defTabSz="4389120" rtl="0" eaLnBrk="1" latinLnBrk="0" hangingPunct="1">
        <a:defRPr sz="8640" kern="1200">
          <a:solidFill>
            <a:schemeClr val="tx1"/>
          </a:solidFill>
          <a:latin typeface="+mn-lt"/>
          <a:ea typeface="+mn-ea"/>
          <a:cs typeface="+mn-cs"/>
        </a:defRPr>
      </a:lvl7pPr>
      <a:lvl8pPr marL="15361920" algn="l" defTabSz="4389120" rtl="0" eaLnBrk="1" latinLnBrk="0" hangingPunct="1">
        <a:defRPr sz="8640" kern="1200">
          <a:solidFill>
            <a:schemeClr val="tx1"/>
          </a:solidFill>
          <a:latin typeface="+mn-lt"/>
          <a:ea typeface="+mn-ea"/>
          <a:cs typeface="+mn-cs"/>
        </a:defRPr>
      </a:lvl8pPr>
      <a:lvl9pPr marL="17556480" algn="l" defTabSz="4389120" rtl="0" eaLnBrk="1" latinLnBrk="0" hangingPunct="1">
        <a:defRPr sz="864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A77D963-39D3-E046-9934-C74F87DA183E}"/>
              </a:ext>
            </a:extLst>
          </p:cNvPr>
          <p:cNvPicPr>
            <a:picLocks noChangeAspect="1"/>
          </p:cNvPicPr>
          <p:nvPr/>
        </p:nvPicPr>
        <p:blipFill>
          <a:blip r:embed="rId3"/>
          <a:stretch>
            <a:fillRect/>
          </a:stretch>
        </p:blipFill>
        <p:spPr>
          <a:xfrm>
            <a:off x="15697200" y="5715000"/>
            <a:ext cx="13402432" cy="10051824"/>
          </a:xfrm>
          <a:prstGeom prst="rect">
            <a:avLst/>
          </a:prstGeom>
        </p:spPr>
      </p:pic>
      <p:sp>
        <p:nvSpPr>
          <p:cNvPr id="35" name="TextBox 34"/>
          <p:cNvSpPr txBox="1"/>
          <p:nvPr/>
        </p:nvSpPr>
        <p:spPr>
          <a:xfrm>
            <a:off x="15705968" y="15697200"/>
            <a:ext cx="13554832" cy="1508105"/>
          </a:xfrm>
          <a:prstGeom prst="rect">
            <a:avLst/>
          </a:prstGeom>
          <a:noFill/>
        </p:spPr>
        <p:txBody>
          <a:bodyPr wrap="square" rtlCol="0">
            <a:spAutoFit/>
          </a:bodyPr>
          <a:lstStyle/>
          <a:p>
            <a:r>
              <a:rPr lang="en-US" sz="2800" i="1" dirty="0">
                <a:latin typeface="Times New Roman" charset="0"/>
                <a:ea typeface="Times New Roman" charset="0"/>
                <a:cs typeface="Times New Roman" charset="0"/>
              </a:rPr>
              <a:t>Note: </a:t>
            </a:r>
            <a:r>
              <a:rPr lang="en-US" sz="2800" dirty="0">
                <a:latin typeface="Times New Roman" charset="0"/>
                <a:ea typeface="Times New Roman" charset="0"/>
                <a:cs typeface="Times New Roman" charset="0"/>
              </a:rPr>
              <a:t>Judgment scores have been divided by 100 so as to place them on the same scale as recall.</a:t>
            </a:r>
            <a:r>
              <a:rPr lang="en-US" sz="2800" i="1" dirty="0">
                <a:latin typeface="Times New Roman" charset="0"/>
                <a:ea typeface="Times New Roman" charset="0"/>
                <a:cs typeface="Times New Roman" charset="0"/>
              </a:rPr>
              <a:t>  </a:t>
            </a:r>
          </a:p>
          <a:p>
            <a:endParaRPr lang="en-US" sz="3600" dirty="0">
              <a:latin typeface="Times New Roman" charset="0"/>
              <a:ea typeface="Times New Roman" charset="0"/>
              <a:cs typeface="Times New Roman" charset="0"/>
            </a:endParaRPr>
          </a:p>
        </p:txBody>
      </p:sp>
      <p:sp>
        <p:nvSpPr>
          <p:cNvPr id="13330" name="Rectangle 3"/>
          <p:cNvSpPr>
            <a:spLocks/>
          </p:cNvSpPr>
          <p:nvPr/>
        </p:nvSpPr>
        <p:spPr bwMode="auto">
          <a:xfrm>
            <a:off x="1827152" y="1550516"/>
            <a:ext cx="40082848" cy="3291205"/>
          </a:xfrm>
          <a:prstGeom prst="rect">
            <a:avLst/>
          </a:prstGeom>
          <a:solidFill>
            <a:srgbClr val="7A302F"/>
          </a:solidFill>
          <a:ln>
            <a:solidFill>
              <a:schemeClr val="tx1">
                <a:lumMod val="95000"/>
                <a:lumOff val="5000"/>
              </a:schemeClr>
            </a:solidFill>
          </a:ln>
          <a:extLst/>
        </p:spPr>
        <p:style>
          <a:lnRef idx="1">
            <a:schemeClr val="accent3"/>
          </a:lnRef>
          <a:fillRef idx="2">
            <a:schemeClr val="accent3"/>
          </a:fillRef>
          <a:effectRef idx="1">
            <a:schemeClr val="accent3"/>
          </a:effectRef>
          <a:fontRef idx="minor">
            <a:schemeClr val="dk1"/>
          </a:fontRef>
        </p:style>
        <p:txBody>
          <a:bodyPr lIns="38100" tIns="38100" rIns="38100" bIns="38100" anchor="ctr"/>
          <a:lstStyle>
            <a:lvl1pPr eaLnBrk="0" hangingPunct="0">
              <a:defRPr sz="1200">
                <a:solidFill>
                  <a:srgbClr val="000000"/>
                </a:solidFill>
                <a:latin typeface="Gill Sans" pitchFamily="-84" charset="0"/>
                <a:ea typeface="ヒラギノ角ゴ ProN W3" pitchFamily="-84" charset="-128"/>
                <a:sym typeface="Gill Sans" pitchFamily="-84" charset="0"/>
              </a:defRPr>
            </a:lvl1pPr>
            <a:lvl2pPr marL="742950" indent="-285750" eaLnBrk="0" hangingPunct="0">
              <a:defRPr sz="1200">
                <a:solidFill>
                  <a:srgbClr val="000000"/>
                </a:solidFill>
                <a:latin typeface="Gill Sans" pitchFamily="-84" charset="0"/>
                <a:ea typeface="ヒラギノ角ゴ ProN W3" pitchFamily="-84" charset="-128"/>
                <a:sym typeface="Gill Sans" pitchFamily="-84" charset="0"/>
              </a:defRPr>
            </a:lvl2pPr>
            <a:lvl3pPr marL="1143000" indent="-228600" eaLnBrk="0" hangingPunct="0">
              <a:defRPr sz="1200">
                <a:solidFill>
                  <a:srgbClr val="000000"/>
                </a:solidFill>
                <a:latin typeface="Gill Sans" pitchFamily="-84" charset="0"/>
                <a:ea typeface="ヒラギノ角ゴ ProN W3" pitchFamily="-84" charset="-128"/>
                <a:sym typeface="Gill Sans" pitchFamily="-84" charset="0"/>
              </a:defRPr>
            </a:lvl3pPr>
            <a:lvl4pPr marL="1600200" indent="-228600" eaLnBrk="0" hangingPunct="0">
              <a:defRPr sz="1200">
                <a:solidFill>
                  <a:srgbClr val="000000"/>
                </a:solidFill>
                <a:latin typeface="Gill Sans" pitchFamily="-84" charset="0"/>
                <a:ea typeface="ヒラギノ角ゴ ProN W3" pitchFamily="-84" charset="-128"/>
                <a:sym typeface="Gill Sans" pitchFamily="-84" charset="0"/>
              </a:defRPr>
            </a:lvl4pPr>
            <a:lvl5pPr marL="2057400" indent="-228600" eaLnBrk="0" hangingPunct="0">
              <a:defRPr sz="1200">
                <a:solidFill>
                  <a:srgbClr val="000000"/>
                </a:solidFill>
                <a:latin typeface="Gill Sans" pitchFamily="-84" charset="0"/>
                <a:ea typeface="ヒラギノ角ゴ ProN W3" pitchFamily="-84" charset="-128"/>
                <a:sym typeface="Gill Sans" pitchFamily="-84" charset="0"/>
              </a:defRPr>
            </a:lvl5pPr>
            <a:lvl6pPr marL="2514600" indent="-228600" eaLnBrk="0" fontAlgn="base" hangingPunct="0">
              <a:spcBef>
                <a:spcPct val="0"/>
              </a:spcBef>
              <a:spcAft>
                <a:spcPct val="0"/>
              </a:spcAft>
              <a:defRPr sz="1200">
                <a:solidFill>
                  <a:srgbClr val="000000"/>
                </a:solidFill>
                <a:latin typeface="Gill Sans" pitchFamily="-84" charset="0"/>
                <a:ea typeface="ヒラギノ角ゴ ProN W3" pitchFamily="-84" charset="-128"/>
                <a:sym typeface="Gill Sans" pitchFamily="-84" charset="0"/>
              </a:defRPr>
            </a:lvl6pPr>
            <a:lvl7pPr marL="2971800" indent="-228600" eaLnBrk="0" fontAlgn="base" hangingPunct="0">
              <a:spcBef>
                <a:spcPct val="0"/>
              </a:spcBef>
              <a:spcAft>
                <a:spcPct val="0"/>
              </a:spcAft>
              <a:defRPr sz="1200">
                <a:solidFill>
                  <a:srgbClr val="000000"/>
                </a:solidFill>
                <a:latin typeface="Gill Sans" pitchFamily="-84" charset="0"/>
                <a:ea typeface="ヒラギノ角ゴ ProN W3" pitchFamily="-84" charset="-128"/>
                <a:sym typeface="Gill Sans" pitchFamily="-84" charset="0"/>
              </a:defRPr>
            </a:lvl7pPr>
            <a:lvl8pPr marL="3429000" indent="-228600" eaLnBrk="0" fontAlgn="base" hangingPunct="0">
              <a:spcBef>
                <a:spcPct val="0"/>
              </a:spcBef>
              <a:spcAft>
                <a:spcPct val="0"/>
              </a:spcAft>
              <a:defRPr sz="1200">
                <a:solidFill>
                  <a:srgbClr val="000000"/>
                </a:solidFill>
                <a:latin typeface="Gill Sans" pitchFamily="-84" charset="0"/>
                <a:ea typeface="ヒラギノ角ゴ ProN W3" pitchFamily="-84" charset="-128"/>
                <a:sym typeface="Gill Sans" pitchFamily="-84" charset="0"/>
              </a:defRPr>
            </a:lvl8pPr>
            <a:lvl9pPr marL="3886200" indent="-228600" eaLnBrk="0" fontAlgn="base" hangingPunct="0">
              <a:spcBef>
                <a:spcPct val="0"/>
              </a:spcBef>
              <a:spcAft>
                <a:spcPct val="0"/>
              </a:spcAft>
              <a:defRPr sz="1200">
                <a:solidFill>
                  <a:srgbClr val="000000"/>
                </a:solidFill>
                <a:latin typeface="Gill Sans" pitchFamily="-84" charset="0"/>
                <a:ea typeface="ヒラギノ角ゴ ProN W3" pitchFamily="-84" charset="-128"/>
                <a:sym typeface="Gill Sans" pitchFamily="-84" charset="0"/>
              </a:defRPr>
            </a:lvl9pPr>
          </a:lstStyle>
          <a:p>
            <a:pPr algn="ctr" eaLnBrk="1" hangingPunct="1"/>
            <a:r>
              <a:rPr lang="en-US" sz="5800" b="1" dirty="0">
                <a:solidFill>
                  <a:schemeClr val="bg1"/>
                </a:solidFill>
                <a:latin typeface="Times New Roman"/>
                <a:ea typeface="MS PGothic" panose="020B0600070205080204" pitchFamily="34" charset="-128"/>
                <a:cs typeface="Times New Roman"/>
                <a:sym typeface="Minion Pro" pitchFamily="18" charset="0"/>
              </a:rPr>
              <a:t>Modeling Memory: Exploring the Interaction Between Associative, Thematic, and Semantic Overlap</a:t>
            </a:r>
          </a:p>
          <a:p>
            <a:pPr algn="ctr" eaLnBrk="1" hangingPunct="1"/>
            <a:r>
              <a:rPr lang="en-US" sz="5800" b="1" dirty="0">
                <a:solidFill>
                  <a:schemeClr val="bg1"/>
                </a:solidFill>
                <a:latin typeface="Times New Roman"/>
                <a:ea typeface="MS PGothic" panose="020B0600070205080204" pitchFamily="34" charset="-128"/>
                <a:cs typeface="Times New Roman"/>
                <a:sym typeface="Minion Pro" pitchFamily="18" charset="0"/>
              </a:rPr>
              <a:t>When Predicting Judgments and Recall</a:t>
            </a:r>
          </a:p>
          <a:p>
            <a:pPr algn="ctr" eaLnBrk="1" hangingPunct="1"/>
            <a:r>
              <a:rPr lang="en-US" sz="5000" dirty="0">
                <a:solidFill>
                  <a:schemeClr val="bg1"/>
                </a:solidFill>
                <a:latin typeface="Times New Roman"/>
                <a:ea typeface="MS PGothic" panose="020B0600070205080204" pitchFamily="34" charset="-128"/>
                <a:cs typeface="Times New Roman"/>
                <a:sym typeface="Minion Pro" pitchFamily="18" charset="0"/>
              </a:rPr>
              <a:t>Nicholas P. Maxwell &amp; Erin M. Buchanan, Missouri State University</a:t>
            </a:r>
          </a:p>
        </p:txBody>
      </p:sp>
      <p:sp>
        <p:nvSpPr>
          <p:cNvPr id="13314" name="Line 4"/>
          <p:cNvSpPr>
            <a:spLocks noChangeShapeType="1"/>
          </p:cNvSpPr>
          <p:nvPr/>
        </p:nvSpPr>
        <p:spPr bwMode="auto">
          <a:xfrm>
            <a:off x="1827212" y="4804270"/>
            <a:ext cx="75964" cy="26894930"/>
          </a:xfrm>
          <a:prstGeom prst="line">
            <a:avLst/>
          </a:prstGeom>
          <a:ln>
            <a:headEnd/>
            <a:tailEnd/>
          </a:ln>
          <a:extLst>
            <a:ext uri="{909E8E84-426E-40dd-AFC4-6F175D3DCCD1}">
              <a14:hiddenFill xmlns="" xmlns:a14="http://schemas.microsoft.com/office/drawing/2010/main">
                <a:noFill/>
              </a14:hiddenFill>
            </a:ext>
          </a:extLst>
        </p:spPr>
        <p:style>
          <a:lnRef idx="2">
            <a:schemeClr val="dk1"/>
          </a:lnRef>
          <a:fillRef idx="1">
            <a:schemeClr val="lt1"/>
          </a:fillRef>
          <a:effectRef idx="0">
            <a:schemeClr val="dk1"/>
          </a:effectRef>
          <a:fontRef idx="minor">
            <a:schemeClr val="dk1"/>
          </a:fontRef>
        </p:style>
        <p:txBody>
          <a:bodyPr lIns="0" tIns="0" rIns="0" bIns="0"/>
          <a:lstStyle/>
          <a:p>
            <a:endParaRPr lang="en-US"/>
          </a:p>
        </p:txBody>
      </p:sp>
      <p:sp>
        <p:nvSpPr>
          <p:cNvPr id="13315" name="Line 5"/>
          <p:cNvSpPr>
            <a:spLocks noChangeShapeType="1"/>
          </p:cNvSpPr>
          <p:nvPr/>
        </p:nvSpPr>
        <p:spPr bwMode="auto">
          <a:xfrm flipH="1">
            <a:off x="42039104" y="1550516"/>
            <a:ext cx="23296" cy="30072484"/>
          </a:xfrm>
          <a:prstGeom prst="line">
            <a:avLst/>
          </a:prstGeom>
          <a:ln>
            <a:headEnd/>
            <a:tailEnd/>
          </a:ln>
          <a:extLst>
            <a:ext uri="{909E8E84-426E-40dd-AFC4-6F175D3DCCD1}">
              <a14:hiddenFill xmlns="" xmlns:a14="http://schemas.microsoft.com/office/drawing/2010/main">
                <a:noFill/>
              </a14:hiddenFill>
            </a:ext>
          </a:extLst>
        </p:spPr>
        <p:style>
          <a:lnRef idx="2">
            <a:schemeClr val="dk1"/>
          </a:lnRef>
          <a:fillRef idx="1">
            <a:schemeClr val="lt1"/>
          </a:fillRef>
          <a:effectRef idx="0">
            <a:schemeClr val="dk1"/>
          </a:effectRef>
          <a:fontRef idx="minor">
            <a:schemeClr val="dk1"/>
          </a:fontRef>
        </p:style>
        <p:txBody>
          <a:bodyPr lIns="0" tIns="0" rIns="0" bIns="0"/>
          <a:lstStyle/>
          <a:p>
            <a:endParaRPr lang="en-US"/>
          </a:p>
        </p:txBody>
      </p:sp>
      <p:sp>
        <p:nvSpPr>
          <p:cNvPr id="13316" name="Line 6"/>
          <p:cNvSpPr>
            <a:spLocks noChangeShapeType="1"/>
          </p:cNvSpPr>
          <p:nvPr/>
        </p:nvSpPr>
        <p:spPr bwMode="auto">
          <a:xfrm rot="10800000" flipH="1">
            <a:off x="1905000" y="31622999"/>
            <a:ext cx="40157400" cy="76200"/>
          </a:xfrm>
          <a:prstGeom prst="line">
            <a:avLst/>
          </a:prstGeom>
          <a:ln>
            <a:headEnd/>
            <a:tailEnd/>
          </a:ln>
          <a:extLst>
            <a:ext uri="{909E8E84-426E-40dd-AFC4-6F175D3DCCD1}">
              <a14:hiddenFill xmlns="" xmlns:a14="http://schemas.microsoft.com/office/drawing/2010/main">
                <a:noFill/>
              </a14:hiddenFill>
            </a:ext>
          </a:extLst>
        </p:spPr>
        <p:style>
          <a:lnRef idx="2">
            <a:schemeClr val="dk1"/>
          </a:lnRef>
          <a:fillRef idx="1">
            <a:schemeClr val="lt1"/>
          </a:fillRef>
          <a:effectRef idx="0">
            <a:schemeClr val="dk1"/>
          </a:effectRef>
          <a:fontRef idx="minor">
            <a:schemeClr val="dk1"/>
          </a:fontRef>
        </p:style>
        <p:txBody>
          <a:bodyPr lIns="0" tIns="0" rIns="0" bIns="0"/>
          <a:lstStyle/>
          <a:p>
            <a:endParaRPr lang="en-US"/>
          </a:p>
        </p:txBody>
      </p:sp>
      <p:sp>
        <p:nvSpPr>
          <p:cNvPr id="2054" name="Rectangle 7"/>
          <p:cNvSpPr>
            <a:spLocks/>
          </p:cNvSpPr>
          <p:nvPr/>
        </p:nvSpPr>
        <p:spPr bwMode="auto">
          <a:xfrm>
            <a:off x="2379717" y="5191690"/>
            <a:ext cx="12719533" cy="888139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rnd">
                <a:solidFill>
                  <a:schemeClr val="tx1"/>
                </a:solidFill>
                <a:round/>
                <a:headEnd/>
                <a:tailEnd/>
              </a14:hiddenLine>
            </a:ext>
          </a:extLst>
        </p:spPr>
        <p:txBody>
          <a:bodyPr lIns="38100" tIns="38100" rIns="38100" bIns="38100"/>
          <a:lstStyle>
            <a:lvl1pPr eaLnBrk="0" hangingPunct="0">
              <a:defRPr sz="1200">
                <a:solidFill>
                  <a:srgbClr val="000000"/>
                </a:solidFill>
                <a:latin typeface="Gill Sans" pitchFamily="-84" charset="0"/>
                <a:ea typeface="ヒラギノ角ゴ ProN W3" pitchFamily="-84" charset="-128"/>
                <a:sym typeface="Gill Sans" pitchFamily="-84" charset="0"/>
              </a:defRPr>
            </a:lvl1pPr>
            <a:lvl2pPr marL="742950" indent="-285750" eaLnBrk="0" hangingPunct="0">
              <a:defRPr sz="1200">
                <a:solidFill>
                  <a:srgbClr val="000000"/>
                </a:solidFill>
                <a:latin typeface="Gill Sans" pitchFamily="-84" charset="0"/>
                <a:ea typeface="ヒラギノ角ゴ ProN W3" pitchFamily="-84" charset="-128"/>
                <a:sym typeface="Gill Sans" pitchFamily="-84" charset="0"/>
              </a:defRPr>
            </a:lvl2pPr>
            <a:lvl3pPr marL="1143000" indent="-228600" eaLnBrk="0" hangingPunct="0">
              <a:defRPr sz="1200">
                <a:solidFill>
                  <a:srgbClr val="000000"/>
                </a:solidFill>
                <a:latin typeface="Gill Sans" pitchFamily="-84" charset="0"/>
                <a:ea typeface="ヒラギノ角ゴ ProN W3" pitchFamily="-84" charset="-128"/>
                <a:sym typeface="Gill Sans" pitchFamily="-84" charset="0"/>
              </a:defRPr>
            </a:lvl3pPr>
            <a:lvl4pPr marL="1600200" indent="-228600" eaLnBrk="0" hangingPunct="0">
              <a:defRPr sz="1200">
                <a:solidFill>
                  <a:srgbClr val="000000"/>
                </a:solidFill>
                <a:latin typeface="Gill Sans" pitchFamily="-84" charset="0"/>
                <a:ea typeface="ヒラギノ角ゴ ProN W3" pitchFamily="-84" charset="-128"/>
                <a:sym typeface="Gill Sans" pitchFamily="-84" charset="0"/>
              </a:defRPr>
            </a:lvl4pPr>
            <a:lvl5pPr marL="2057400" indent="-228600" eaLnBrk="0" hangingPunct="0">
              <a:defRPr sz="1200">
                <a:solidFill>
                  <a:srgbClr val="000000"/>
                </a:solidFill>
                <a:latin typeface="Gill Sans" pitchFamily="-84" charset="0"/>
                <a:ea typeface="ヒラギノ角ゴ ProN W3" pitchFamily="-84" charset="-128"/>
                <a:sym typeface="Gill Sans" pitchFamily="-84" charset="0"/>
              </a:defRPr>
            </a:lvl5pPr>
            <a:lvl6pPr marL="2514600" indent="-228600" eaLnBrk="0" fontAlgn="base" hangingPunct="0">
              <a:spcBef>
                <a:spcPct val="0"/>
              </a:spcBef>
              <a:spcAft>
                <a:spcPct val="0"/>
              </a:spcAft>
              <a:defRPr sz="1200">
                <a:solidFill>
                  <a:srgbClr val="000000"/>
                </a:solidFill>
                <a:latin typeface="Gill Sans" pitchFamily="-84" charset="0"/>
                <a:ea typeface="ヒラギノ角ゴ ProN W3" pitchFamily="-84" charset="-128"/>
                <a:sym typeface="Gill Sans" pitchFamily="-84" charset="0"/>
              </a:defRPr>
            </a:lvl6pPr>
            <a:lvl7pPr marL="2971800" indent="-228600" eaLnBrk="0" fontAlgn="base" hangingPunct="0">
              <a:spcBef>
                <a:spcPct val="0"/>
              </a:spcBef>
              <a:spcAft>
                <a:spcPct val="0"/>
              </a:spcAft>
              <a:defRPr sz="1200">
                <a:solidFill>
                  <a:srgbClr val="000000"/>
                </a:solidFill>
                <a:latin typeface="Gill Sans" pitchFamily="-84" charset="0"/>
                <a:ea typeface="ヒラギノ角ゴ ProN W3" pitchFamily="-84" charset="-128"/>
                <a:sym typeface="Gill Sans" pitchFamily="-84" charset="0"/>
              </a:defRPr>
            </a:lvl7pPr>
            <a:lvl8pPr marL="3429000" indent="-228600" eaLnBrk="0" fontAlgn="base" hangingPunct="0">
              <a:spcBef>
                <a:spcPct val="0"/>
              </a:spcBef>
              <a:spcAft>
                <a:spcPct val="0"/>
              </a:spcAft>
              <a:defRPr sz="1200">
                <a:solidFill>
                  <a:srgbClr val="000000"/>
                </a:solidFill>
                <a:latin typeface="Gill Sans" pitchFamily="-84" charset="0"/>
                <a:ea typeface="ヒラギノ角ゴ ProN W3" pitchFamily="-84" charset="-128"/>
                <a:sym typeface="Gill Sans" pitchFamily="-84" charset="0"/>
              </a:defRPr>
            </a:lvl8pPr>
            <a:lvl9pPr marL="3886200" indent="-228600" eaLnBrk="0" fontAlgn="base" hangingPunct="0">
              <a:spcBef>
                <a:spcPct val="0"/>
              </a:spcBef>
              <a:spcAft>
                <a:spcPct val="0"/>
              </a:spcAft>
              <a:defRPr sz="1200">
                <a:solidFill>
                  <a:srgbClr val="000000"/>
                </a:solidFill>
                <a:latin typeface="Gill Sans" pitchFamily="-84" charset="0"/>
                <a:ea typeface="ヒラギノ角ゴ ProN W3" pitchFamily="-84" charset="-128"/>
                <a:sym typeface="Gill Sans" pitchFamily="-84" charset="0"/>
              </a:defRPr>
            </a:lvl9pPr>
          </a:lstStyle>
          <a:p>
            <a:pPr algn="ctr" eaLnBrk="1" hangingPunct="1"/>
            <a:r>
              <a:rPr lang="en-US" sz="4400" b="1" dirty="0">
                <a:solidFill>
                  <a:srgbClr val="7A302F"/>
                </a:solidFill>
                <a:latin typeface="Times New Roman"/>
                <a:ea typeface="MS PGothic" panose="020B0600070205080204" pitchFamily="34" charset="-128"/>
                <a:cs typeface="Times New Roman"/>
                <a:sym typeface="Times New Roman Bold" panose="02020803070505020304" pitchFamily="18" charset="0"/>
              </a:rPr>
              <a:t>Abstract</a:t>
            </a:r>
          </a:p>
          <a:p>
            <a:pPr marL="0" marR="0">
              <a:lnSpc>
                <a:spcPct val="107000"/>
              </a:lnSpc>
              <a:spcBef>
                <a:spcPts val="0"/>
              </a:spcBef>
              <a:spcAft>
                <a:spcPts val="800"/>
              </a:spcAft>
            </a:pPr>
            <a:r>
              <a:rPr lang="en-US" sz="3200" dirty="0">
                <a:latin typeface="Times New Roman" panose="02020603050405020304" pitchFamily="18" charset="0"/>
                <a:ea typeface="Calibri" panose="020F0502020204030204" pitchFamily="34" charset="0"/>
                <a:cs typeface="Times New Roman" panose="02020603050405020304" pitchFamily="18" charset="0"/>
              </a:rPr>
              <a:t>Previous work conducted on judgments of associative memory (JAM) has shown these judgments to be highly stable and that they generalize well across different contexts (Maki, 2007a; Maki, 2007b; Valentine and Buchanan, 2013). In a pilot study, the JAM paradigm was expanded to include semantic and thematic judgments, and found that judgment and recall could be predicted by the three way interaction between the network norms. The present study seeks to replicate these interaction findings while controlling for several types of single word norms. Additionally, this study seeks to explore which single word norms are the strongest predictors of judgment and recall ability.</a:t>
            </a:r>
            <a:endParaRPr lang="en-US" sz="32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13322" name="Rectangle 14"/>
          <p:cNvSpPr>
            <a:spLocks/>
          </p:cNvSpPr>
          <p:nvPr/>
        </p:nvSpPr>
        <p:spPr bwMode="auto">
          <a:xfrm>
            <a:off x="29401111" y="22003194"/>
            <a:ext cx="12496599" cy="873646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rnd">
                <a:solidFill>
                  <a:schemeClr val="tx1"/>
                </a:solidFill>
                <a:round/>
                <a:headEnd/>
                <a:tailEnd/>
              </a14:hiddenLine>
            </a:ext>
          </a:extLst>
        </p:spPr>
        <p:txBody>
          <a:bodyPr lIns="38100" tIns="38100" rIns="38100" bIns="38100"/>
          <a:lstStyle>
            <a:lvl1pPr marL="342900" indent="-342900" eaLnBrk="0" hangingPunct="0">
              <a:defRPr sz="1200">
                <a:solidFill>
                  <a:srgbClr val="000000"/>
                </a:solidFill>
                <a:latin typeface="Gill Sans" pitchFamily="-84" charset="0"/>
                <a:ea typeface="ヒラギノ角ゴ ProN W3" pitchFamily="-84" charset="-128"/>
                <a:sym typeface="Gill Sans" pitchFamily="-84" charset="0"/>
              </a:defRPr>
            </a:lvl1pPr>
            <a:lvl2pPr marL="800100" indent="-342900" eaLnBrk="0" hangingPunct="0">
              <a:defRPr sz="1200">
                <a:solidFill>
                  <a:srgbClr val="000000"/>
                </a:solidFill>
                <a:latin typeface="Gill Sans" pitchFamily="-84" charset="0"/>
                <a:ea typeface="ヒラギノ角ゴ ProN W3" pitchFamily="-84" charset="-128"/>
                <a:sym typeface="Gill Sans" pitchFamily="-84" charset="0"/>
              </a:defRPr>
            </a:lvl2pPr>
            <a:lvl3pPr marL="1143000" indent="-228600" eaLnBrk="0" hangingPunct="0">
              <a:defRPr sz="1200">
                <a:solidFill>
                  <a:srgbClr val="000000"/>
                </a:solidFill>
                <a:latin typeface="Gill Sans" pitchFamily="-84" charset="0"/>
                <a:ea typeface="ヒラギノ角ゴ ProN W3" pitchFamily="-84" charset="-128"/>
                <a:sym typeface="Gill Sans" pitchFamily="-84" charset="0"/>
              </a:defRPr>
            </a:lvl3pPr>
            <a:lvl4pPr marL="1600200" indent="-228600" eaLnBrk="0" hangingPunct="0">
              <a:defRPr sz="1200">
                <a:solidFill>
                  <a:srgbClr val="000000"/>
                </a:solidFill>
                <a:latin typeface="Gill Sans" pitchFamily="-84" charset="0"/>
                <a:ea typeface="ヒラギノ角ゴ ProN W3" pitchFamily="-84" charset="-128"/>
                <a:sym typeface="Gill Sans" pitchFamily="-84" charset="0"/>
              </a:defRPr>
            </a:lvl4pPr>
            <a:lvl5pPr marL="2057400" indent="-228600" eaLnBrk="0" hangingPunct="0">
              <a:defRPr sz="1200">
                <a:solidFill>
                  <a:srgbClr val="000000"/>
                </a:solidFill>
                <a:latin typeface="Gill Sans" pitchFamily="-84" charset="0"/>
                <a:ea typeface="ヒラギノ角ゴ ProN W3" pitchFamily="-84" charset="-128"/>
                <a:sym typeface="Gill Sans" pitchFamily="-84" charset="0"/>
              </a:defRPr>
            </a:lvl5pPr>
            <a:lvl6pPr marL="2514600" indent="-228600" eaLnBrk="0" fontAlgn="base" hangingPunct="0">
              <a:spcBef>
                <a:spcPct val="0"/>
              </a:spcBef>
              <a:spcAft>
                <a:spcPct val="0"/>
              </a:spcAft>
              <a:defRPr sz="1200">
                <a:solidFill>
                  <a:srgbClr val="000000"/>
                </a:solidFill>
                <a:latin typeface="Gill Sans" pitchFamily="-84" charset="0"/>
                <a:ea typeface="ヒラギノ角ゴ ProN W3" pitchFamily="-84" charset="-128"/>
                <a:sym typeface="Gill Sans" pitchFamily="-84" charset="0"/>
              </a:defRPr>
            </a:lvl6pPr>
            <a:lvl7pPr marL="2971800" indent="-228600" eaLnBrk="0" fontAlgn="base" hangingPunct="0">
              <a:spcBef>
                <a:spcPct val="0"/>
              </a:spcBef>
              <a:spcAft>
                <a:spcPct val="0"/>
              </a:spcAft>
              <a:defRPr sz="1200">
                <a:solidFill>
                  <a:srgbClr val="000000"/>
                </a:solidFill>
                <a:latin typeface="Gill Sans" pitchFamily="-84" charset="0"/>
                <a:ea typeface="ヒラギノ角ゴ ProN W3" pitchFamily="-84" charset="-128"/>
                <a:sym typeface="Gill Sans" pitchFamily="-84" charset="0"/>
              </a:defRPr>
            </a:lvl7pPr>
            <a:lvl8pPr marL="3429000" indent="-228600" eaLnBrk="0" fontAlgn="base" hangingPunct="0">
              <a:spcBef>
                <a:spcPct val="0"/>
              </a:spcBef>
              <a:spcAft>
                <a:spcPct val="0"/>
              </a:spcAft>
              <a:defRPr sz="1200">
                <a:solidFill>
                  <a:srgbClr val="000000"/>
                </a:solidFill>
                <a:latin typeface="Gill Sans" pitchFamily="-84" charset="0"/>
                <a:ea typeface="ヒラギノ角ゴ ProN W3" pitchFamily="-84" charset="-128"/>
                <a:sym typeface="Gill Sans" pitchFamily="-84" charset="0"/>
              </a:defRPr>
            </a:lvl8pPr>
            <a:lvl9pPr marL="3886200" indent="-228600" eaLnBrk="0" fontAlgn="base" hangingPunct="0">
              <a:spcBef>
                <a:spcPct val="0"/>
              </a:spcBef>
              <a:spcAft>
                <a:spcPct val="0"/>
              </a:spcAft>
              <a:defRPr sz="1200">
                <a:solidFill>
                  <a:srgbClr val="000000"/>
                </a:solidFill>
                <a:latin typeface="Gill Sans" pitchFamily="-84" charset="0"/>
                <a:ea typeface="ヒラギノ角ゴ ProN W3" pitchFamily="-84" charset="-128"/>
                <a:sym typeface="Gill Sans" pitchFamily="-84" charset="0"/>
              </a:defRPr>
            </a:lvl9pPr>
          </a:lstStyle>
          <a:p>
            <a:pPr marL="457200" indent="-457200" eaLnBrk="1" hangingPunct="1">
              <a:buFont typeface="Arial" panose="020B0604020202020204" pitchFamily="34" charset="0"/>
              <a:buChar char="•"/>
            </a:pPr>
            <a:r>
              <a:rPr lang="en-US" sz="3400" dirty="0">
                <a:latin typeface="Times New Roman" panose="02020603050405020304" pitchFamily="18" charset="0"/>
                <a:cs typeface="Times New Roman" panose="02020603050405020304" pitchFamily="18" charset="0"/>
              </a:rPr>
              <a:t>Overall, </a:t>
            </a:r>
            <a:r>
              <a:rPr lang="en-US" sz="3400" dirty="0">
                <a:latin typeface="Times New Roman" panose="02020603050405020304" pitchFamily="18" charset="0"/>
                <a:ea typeface="Calibri" panose="020F0502020204030204" pitchFamily="34" charset="0"/>
                <a:cs typeface="Times New Roman" panose="02020603050405020304" pitchFamily="18" charset="0"/>
              </a:rPr>
              <a:t>Recall was predicted by the three-way interaction of semantic, thematic, and associative word-pair norms. Consistent with previous findings, Forward Strength was the strongest predictor for each DV.</a:t>
            </a:r>
          </a:p>
          <a:p>
            <a:pPr marL="457200" indent="-457200" eaLnBrk="1" hangingPunct="1">
              <a:buFont typeface="Arial" panose="020B0604020202020204" pitchFamily="34" charset="0"/>
              <a:buChar char="•"/>
            </a:pPr>
            <a:endParaRPr lang="en-US" sz="3400" dirty="0">
              <a:latin typeface="Times New Roman" panose="02020603050405020304" pitchFamily="18" charset="0"/>
              <a:ea typeface="Calibri" panose="020F0502020204030204" pitchFamily="34" charset="0"/>
              <a:cs typeface="Times New Roman" panose="02020603050405020304" pitchFamily="18" charset="0"/>
            </a:endParaRPr>
          </a:p>
          <a:p>
            <a:pPr marL="457200" indent="-457200" eaLnBrk="1" hangingPunct="1">
              <a:buFont typeface="Arial" panose="020B0604020202020204" pitchFamily="34" charset="0"/>
              <a:buChar char="•"/>
            </a:pPr>
            <a:r>
              <a:rPr lang="en-US" sz="3400" dirty="0">
                <a:latin typeface="Times New Roman" panose="02020603050405020304" pitchFamily="18" charset="0"/>
                <a:ea typeface="Calibri" panose="020F0502020204030204" pitchFamily="34" charset="0"/>
                <a:cs typeface="Times New Roman" panose="02020603050405020304" pitchFamily="18" charset="0"/>
              </a:rPr>
              <a:t>Cue familiarity, concreteness, and frequency were each strong negative predictors of recall ability. While initially these results seem counter intuitive, unfamiliar and less frequently used words may be less prone to interference, and thus, easier to recall. </a:t>
            </a:r>
          </a:p>
          <a:p>
            <a:pPr marL="457200" indent="-457200" eaLnBrk="1" hangingPunct="1">
              <a:buFont typeface="Arial" panose="020B0604020202020204" pitchFamily="34" charset="0"/>
              <a:buChar char="•"/>
            </a:pPr>
            <a:endParaRPr lang="en-US" sz="3400" dirty="0">
              <a:latin typeface="Times New Roman" panose="02020603050405020304" pitchFamily="18" charset="0"/>
              <a:ea typeface="Calibri" panose="020F0502020204030204" pitchFamily="34" charset="0"/>
              <a:cs typeface="Times New Roman" panose="02020603050405020304" pitchFamily="18" charset="0"/>
            </a:endParaRPr>
          </a:p>
          <a:p>
            <a:pPr marL="457200" indent="-457200" eaLnBrk="1" hangingPunct="1">
              <a:buFont typeface="Arial" panose="020B0604020202020204" pitchFamily="34" charset="0"/>
              <a:buChar char="•"/>
            </a:pPr>
            <a:r>
              <a:rPr lang="en-US" sz="3400" dirty="0">
                <a:latin typeface="Times New Roman" panose="02020603050405020304" pitchFamily="18" charset="0"/>
                <a:ea typeface="Calibri" panose="020F0502020204030204" pitchFamily="34" charset="0"/>
                <a:cs typeface="Times New Roman" panose="02020603050405020304" pitchFamily="18" charset="0"/>
              </a:rPr>
              <a:t>Familiarity of cue and target item were the strongest predictors of judgment ratings. Generally, the more familiar participants were with the cue item, the higher they rated the relationship. Familiarity with the target item was found to have the inverse effect.</a:t>
            </a:r>
            <a:endParaRPr lang="en-US" sz="3400" dirty="0">
              <a:latin typeface="Times New Roman" panose="02020603050405020304" pitchFamily="18" charset="0"/>
              <a:cs typeface="Times New Roman" panose="02020603050405020304" pitchFamily="18" charset="0"/>
            </a:endParaRPr>
          </a:p>
          <a:p>
            <a:pPr marL="457200" indent="-457200" eaLnBrk="1" hangingPunct="1">
              <a:buFont typeface="Arial" panose="020B0604020202020204" pitchFamily="34" charset="0"/>
              <a:buChar char="•"/>
            </a:pPr>
            <a:endParaRPr lang="en-US" sz="3400" dirty="0">
              <a:latin typeface="Times New Roman" panose="02020603050405020304" pitchFamily="18" charset="0"/>
              <a:cs typeface="Times New Roman" panose="02020603050405020304" pitchFamily="18" charset="0"/>
            </a:endParaRPr>
          </a:p>
          <a:p>
            <a:pPr marL="0" indent="0" eaLnBrk="1" hangingPunct="1"/>
            <a:endParaRPr lang="en-US" sz="3400" dirty="0">
              <a:latin typeface="Times New Roman" panose="02020603050405020304" pitchFamily="18" charset="0"/>
              <a:cs typeface="Times New Roman" panose="02020603050405020304" pitchFamily="18" charset="0"/>
            </a:endParaRPr>
          </a:p>
          <a:p>
            <a:pPr marL="0" indent="0" eaLnBrk="1" hangingPunct="1"/>
            <a:endParaRPr lang="en-US" sz="3400" b="1" dirty="0">
              <a:latin typeface="Times New Roman" panose="02020603050405020304" pitchFamily="18" charset="0"/>
              <a:cs typeface="Times New Roman" panose="02020603050405020304" pitchFamily="18" charset="0"/>
            </a:endParaRPr>
          </a:p>
        </p:txBody>
      </p:sp>
      <p:sp>
        <p:nvSpPr>
          <p:cNvPr id="39" name="Rectangle 13"/>
          <p:cNvSpPr>
            <a:spLocks/>
          </p:cNvSpPr>
          <p:nvPr/>
        </p:nvSpPr>
        <p:spPr bwMode="auto">
          <a:xfrm>
            <a:off x="2016990" y="11162976"/>
            <a:ext cx="13380909" cy="2091722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rnd">
                <a:solidFill>
                  <a:schemeClr val="tx1"/>
                </a:solidFill>
                <a:round/>
                <a:headEnd/>
                <a:tailEnd/>
              </a14:hiddenLine>
            </a:ext>
          </a:extLst>
        </p:spPr>
        <p:txBody>
          <a:bodyPr lIns="38100" tIns="38100" rIns="38100" bIns="38100"/>
          <a:lstStyle>
            <a:lvl1pPr eaLnBrk="0" hangingPunct="0">
              <a:defRPr sz="1200">
                <a:solidFill>
                  <a:srgbClr val="000000"/>
                </a:solidFill>
                <a:latin typeface="Gill Sans" pitchFamily="-84" charset="0"/>
                <a:ea typeface="ヒラギノ角ゴ ProN W3" pitchFamily="-84" charset="-128"/>
                <a:sym typeface="Gill Sans" pitchFamily="-84" charset="0"/>
              </a:defRPr>
            </a:lvl1pPr>
            <a:lvl2pPr marL="742950" indent="-285750" eaLnBrk="0" hangingPunct="0">
              <a:defRPr sz="1200">
                <a:solidFill>
                  <a:srgbClr val="000000"/>
                </a:solidFill>
                <a:latin typeface="Gill Sans" pitchFamily="-84" charset="0"/>
                <a:ea typeface="ヒラギノ角ゴ ProN W3" pitchFamily="-84" charset="-128"/>
                <a:sym typeface="Gill Sans" pitchFamily="-84" charset="0"/>
              </a:defRPr>
            </a:lvl2pPr>
            <a:lvl3pPr marL="1143000" indent="-228600" eaLnBrk="0" hangingPunct="0">
              <a:defRPr sz="1200">
                <a:solidFill>
                  <a:srgbClr val="000000"/>
                </a:solidFill>
                <a:latin typeface="Gill Sans" pitchFamily="-84" charset="0"/>
                <a:ea typeface="ヒラギノ角ゴ ProN W3" pitchFamily="-84" charset="-128"/>
                <a:sym typeface="Gill Sans" pitchFamily="-84" charset="0"/>
              </a:defRPr>
            </a:lvl3pPr>
            <a:lvl4pPr marL="1600200" indent="-228600" eaLnBrk="0" hangingPunct="0">
              <a:defRPr sz="1200">
                <a:solidFill>
                  <a:srgbClr val="000000"/>
                </a:solidFill>
                <a:latin typeface="Gill Sans" pitchFamily="-84" charset="0"/>
                <a:ea typeface="ヒラギノ角ゴ ProN W3" pitchFamily="-84" charset="-128"/>
                <a:sym typeface="Gill Sans" pitchFamily="-84" charset="0"/>
              </a:defRPr>
            </a:lvl4pPr>
            <a:lvl5pPr marL="2057400" indent="-228600" eaLnBrk="0" hangingPunct="0">
              <a:defRPr sz="1200">
                <a:solidFill>
                  <a:srgbClr val="000000"/>
                </a:solidFill>
                <a:latin typeface="Gill Sans" pitchFamily="-84" charset="0"/>
                <a:ea typeface="ヒラギノ角ゴ ProN W3" pitchFamily="-84" charset="-128"/>
                <a:sym typeface="Gill Sans" pitchFamily="-84" charset="0"/>
              </a:defRPr>
            </a:lvl5pPr>
            <a:lvl6pPr marL="2514600" indent="-228600" eaLnBrk="0" fontAlgn="base" hangingPunct="0">
              <a:spcBef>
                <a:spcPct val="0"/>
              </a:spcBef>
              <a:spcAft>
                <a:spcPct val="0"/>
              </a:spcAft>
              <a:defRPr sz="1200">
                <a:solidFill>
                  <a:srgbClr val="000000"/>
                </a:solidFill>
                <a:latin typeface="Gill Sans" pitchFamily="-84" charset="0"/>
                <a:ea typeface="ヒラギノ角ゴ ProN W3" pitchFamily="-84" charset="-128"/>
                <a:sym typeface="Gill Sans" pitchFamily="-84" charset="0"/>
              </a:defRPr>
            </a:lvl6pPr>
            <a:lvl7pPr marL="2971800" indent="-228600" eaLnBrk="0" fontAlgn="base" hangingPunct="0">
              <a:spcBef>
                <a:spcPct val="0"/>
              </a:spcBef>
              <a:spcAft>
                <a:spcPct val="0"/>
              </a:spcAft>
              <a:defRPr sz="1200">
                <a:solidFill>
                  <a:srgbClr val="000000"/>
                </a:solidFill>
                <a:latin typeface="Gill Sans" pitchFamily="-84" charset="0"/>
                <a:ea typeface="ヒラギノ角ゴ ProN W3" pitchFamily="-84" charset="-128"/>
                <a:sym typeface="Gill Sans" pitchFamily="-84" charset="0"/>
              </a:defRPr>
            </a:lvl7pPr>
            <a:lvl8pPr marL="3429000" indent="-228600" eaLnBrk="0" fontAlgn="base" hangingPunct="0">
              <a:spcBef>
                <a:spcPct val="0"/>
              </a:spcBef>
              <a:spcAft>
                <a:spcPct val="0"/>
              </a:spcAft>
              <a:defRPr sz="1200">
                <a:solidFill>
                  <a:srgbClr val="000000"/>
                </a:solidFill>
                <a:latin typeface="Gill Sans" pitchFamily="-84" charset="0"/>
                <a:ea typeface="ヒラギノ角ゴ ProN W3" pitchFamily="-84" charset="-128"/>
                <a:sym typeface="Gill Sans" pitchFamily="-84" charset="0"/>
              </a:defRPr>
            </a:lvl8pPr>
            <a:lvl9pPr marL="3886200" indent="-228600" eaLnBrk="0" fontAlgn="base" hangingPunct="0">
              <a:spcBef>
                <a:spcPct val="0"/>
              </a:spcBef>
              <a:spcAft>
                <a:spcPct val="0"/>
              </a:spcAft>
              <a:defRPr sz="1200">
                <a:solidFill>
                  <a:srgbClr val="000000"/>
                </a:solidFill>
                <a:latin typeface="Gill Sans" pitchFamily="-84" charset="0"/>
                <a:ea typeface="ヒラギノ角ゴ ProN W3" pitchFamily="-84" charset="-128"/>
                <a:sym typeface="Gill Sans" pitchFamily="-84" charset="0"/>
              </a:defRPr>
            </a:lvl9pPr>
          </a:lstStyle>
          <a:p>
            <a:pPr algn="ctr" eaLnBrk="1" hangingPunct="1"/>
            <a:r>
              <a:rPr lang="en-US" sz="4400" b="1" dirty="0">
                <a:solidFill>
                  <a:srgbClr val="7A302F"/>
                </a:solidFill>
                <a:latin typeface="Times New Roman" pitchFamily="18" charset="0"/>
                <a:ea typeface="MS PGothic" panose="020B0600070205080204" pitchFamily="34" charset="-128"/>
                <a:cs typeface="Times New Roman" pitchFamily="18" charset="0"/>
                <a:sym typeface="Times New Roman Bold" panose="02020803070505020304" pitchFamily="18" charset="0"/>
              </a:rPr>
              <a:t>Method</a:t>
            </a:r>
          </a:p>
          <a:p>
            <a:pPr eaLnBrk="1" hangingPunct="1"/>
            <a:r>
              <a:rPr lang="en-US" sz="3200" b="1" i="1" dirty="0">
                <a:solidFill>
                  <a:srgbClr val="7A302F"/>
                </a:solidFill>
                <a:latin typeface="Times New Roman"/>
                <a:ea typeface="MS PGothic" panose="020B0600070205080204" pitchFamily="34" charset="-128"/>
                <a:cs typeface="Times New Roman"/>
                <a:sym typeface="Times New Roman Bold" panose="02020803070505020304" pitchFamily="18" charset="0"/>
              </a:rPr>
              <a:t>Participants</a:t>
            </a:r>
          </a:p>
          <a:p>
            <a:pPr marL="571500" indent="-571500" eaLnBrk="1" hangingPunct="1">
              <a:buFont typeface="Arial" panose="020B0604020202020204" pitchFamily="34" charset="0"/>
              <a:buChar char="•"/>
            </a:pPr>
            <a:r>
              <a:rPr lang="en-US" sz="3200" dirty="0">
                <a:solidFill>
                  <a:prstClr val="black"/>
                </a:solidFill>
                <a:latin typeface="Times New Roman"/>
                <a:ea typeface="Calibri"/>
                <a:cs typeface="Times New Roman"/>
              </a:rPr>
              <a:t>221 participants were recruited from Amazon’s Mechanical Turk.</a:t>
            </a:r>
          </a:p>
          <a:p>
            <a:pPr marL="571500" indent="-571500" eaLnBrk="1" hangingPunct="1">
              <a:buFont typeface="Arial" panose="020B0604020202020204" pitchFamily="34" charset="0"/>
              <a:buChar char="•"/>
            </a:pPr>
            <a:endParaRPr lang="en-US" sz="1600" dirty="0">
              <a:solidFill>
                <a:schemeClr val="tx1"/>
              </a:solidFill>
              <a:latin typeface="Times New Roman"/>
              <a:ea typeface="MS PGothic" panose="020B0600070205080204" pitchFamily="34" charset="-128"/>
              <a:cs typeface="Times New Roman"/>
              <a:sym typeface="Times New Roman Bold" panose="02020803070505020304" pitchFamily="18" charset="0"/>
            </a:endParaRPr>
          </a:p>
          <a:p>
            <a:r>
              <a:rPr lang="en-US" sz="3200" b="1" i="1" dirty="0">
                <a:solidFill>
                  <a:srgbClr val="7A302F"/>
                </a:solidFill>
                <a:latin typeface="Times New Roman"/>
                <a:ea typeface="MS PGothic" panose="020B0600070205080204" pitchFamily="34" charset="-128"/>
                <a:cs typeface="Times New Roman"/>
                <a:sym typeface="Times New Roman Bold" panose="02020803070505020304" pitchFamily="18" charset="0"/>
              </a:rPr>
              <a:t>Stimuli</a:t>
            </a:r>
            <a:endParaRPr lang="en-US" sz="3200" dirty="0">
              <a:solidFill>
                <a:srgbClr val="7A302F"/>
              </a:solidFill>
              <a:latin typeface="Times New Roman"/>
              <a:cs typeface="Times New Roman"/>
            </a:endParaRPr>
          </a:p>
          <a:p>
            <a:pPr marL="457200" indent="-457200">
              <a:buFont typeface="Arial" charset="0"/>
              <a:buChar char="•"/>
            </a:pPr>
            <a:r>
              <a:rPr lang="en-US" sz="3200" dirty="0">
                <a:solidFill>
                  <a:prstClr val="black"/>
                </a:solidFill>
                <a:latin typeface="Times New Roman"/>
                <a:ea typeface="MS PGothic" panose="020B0600070205080204" pitchFamily="34" charset="-128"/>
                <a:cs typeface="Times New Roman"/>
                <a:sym typeface="Times New Roman Bold" panose="02020803070505020304" pitchFamily="18" charset="0"/>
              </a:rPr>
              <a:t>63 word pairs of varying associative, semantic, and thematic relatedness were created from the Buchanan et al. (2013) word norm database. Forward Strength (FSG) was used to measure association, semantic overlap was measured with Cosine (COS), and thematic relations were measured with Latent Semantic Analysis (LSA).</a:t>
            </a:r>
            <a:endParaRPr lang="en-US" sz="1600" dirty="0">
              <a:solidFill>
                <a:prstClr val="black"/>
              </a:solidFill>
              <a:latin typeface="Times New Roman"/>
              <a:ea typeface="MS PGothic" panose="020B0600070205080204" pitchFamily="34" charset="-128"/>
              <a:cs typeface="Times New Roman"/>
              <a:sym typeface="Times New Roman Bold" panose="02020803070505020304" pitchFamily="18" charset="0"/>
            </a:endParaRPr>
          </a:p>
          <a:p>
            <a:pPr marL="457200" indent="-457200">
              <a:buFont typeface="Arial" charset="0"/>
              <a:buChar char="•"/>
            </a:pPr>
            <a:r>
              <a:rPr lang="en-US" sz="3200" dirty="0">
                <a:solidFill>
                  <a:prstClr val="black"/>
                </a:solidFill>
                <a:latin typeface="Times New Roman"/>
                <a:ea typeface="MS PGothic" panose="020B0600070205080204" pitchFamily="34" charset="-128"/>
                <a:cs typeface="Times New Roman"/>
                <a:sym typeface="Times New Roman Bold" panose="02020803070505020304" pitchFamily="18" charset="0"/>
              </a:rPr>
              <a:t>Single word norms were grouped into three classes: Lexical information (i.e., word length, POS, morphemes, syllables), neighborhood connections (i.e., orthographic and phonographic neighborhoods), and rated properties (i.e., age of acquisition, familiarity, valence).</a:t>
            </a:r>
          </a:p>
          <a:p>
            <a:pPr marL="457200" indent="-457200">
              <a:buFont typeface="Arial" charset="0"/>
              <a:buChar char="•"/>
            </a:pPr>
            <a:endParaRPr lang="en-US" sz="1600" dirty="0">
              <a:solidFill>
                <a:prstClr val="black"/>
              </a:solidFill>
              <a:latin typeface="Times New Roman"/>
              <a:ea typeface="MS PGothic" panose="020B0600070205080204" pitchFamily="34" charset="-128"/>
              <a:cs typeface="Times New Roman"/>
              <a:sym typeface="Times New Roman Bold" panose="02020803070505020304" pitchFamily="18" charset="0"/>
            </a:endParaRPr>
          </a:p>
          <a:p>
            <a:r>
              <a:rPr lang="en-US" sz="3200" b="1" i="1" dirty="0">
                <a:solidFill>
                  <a:srgbClr val="7A302F"/>
                </a:solidFill>
                <a:latin typeface="Times New Roman"/>
                <a:ea typeface="MS PGothic" panose="020B0600070205080204" pitchFamily="34" charset="-128"/>
                <a:cs typeface="Times New Roman"/>
                <a:sym typeface="Times New Roman Bold" panose="02020803070505020304" pitchFamily="18" charset="0"/>
              </a:rPr>
              <a:t>Procedure</a:t>
            </a:r>
          </a:p>
          <a:p>
            <a:pPr marL="571500" indent="-571500">
              <a:buFont typeface="Arial" panose="020B0604020202020204" pitchFamily="34" charset="0"/>
              <a:buChar char="•"/>
            </a:pPr>
            <a:r>
              <a:rPr lang="en-US" sz="3200" dirty="0">
                <a:solidFill>
                  <a:prstClr val="black"/>
                </a:solidFill>
                <a:latin typeface="Times New Roman"/>
                <a:ea typeface="MS PGothic" panose="020B0600070205080204" pitchFamily="34" charset="-128"/>
                <a:cs typeface="Times New Roman"/>
                <a:sym typeface="Times New Roman Bold" panose="02020803070505020304" pitchFamily="18" charset="0"/>
              </a:rPr>
              <a:t>First, participants were presented with word pairs and were ask to judge how related they believed each word pair to be based on its associative, semantic, or thematic relatedness. This section was divided into three blocks, with each block beginning with a set of instructions explaining the type of relationship to be judged. Judgments were made on a scale of zero to 100, with zero indicating no relationship between items. Each block focused on one of the three types of judgments, and the order of instructions and judgment blocks was counterbalanced, resulting in each word-pair receiving judgments for each of the three types of relationships. Participants then completed a short distractor task before moving on to a cued recall task. Data was then combined with results from the pilot study, leading to 333 participants making judgments across 126 stimuli pairs.</a:t>
            </a:r>
          </a:p>
          <a:p>
            <a:pPr marL="571500" indent="-571500">
              <a:buFont typeface="Arial" panose="020B0604020202020204" pitchFamily="34" charset="0"/>
              <a:buChar char="•"/>
            </a:pPr>
            <a:endParaRPr lang="en-US" sz="1600" dirty="0">
              <a:solidFill>
                <a:prstClr val="black"/>
              </a:solidFill>
              <a:latin typeface="Times New Roman"/>
              <a:ea typeface="MS PGothic" panose="020B0600070205080204" pitchFamily="34" charset="-128"/>
              <a:cs typeface="Times New Roman"/>
              <a:sym typeface="Times New Roman Bold" panose="02020803070505020304" pitchFamily="18" charset="0"/>
            </a:endParaRPr>
          </a:p>
          <a:p>
            <a:pPr lvl="0"/>
            <a:r>
              <a:rPr lang="en-US" sz="3200" b="1" i="1" dirty="0">
                <a:solidFill>
                  <a:srgbClr val="7A302F"/>
                </a:solidFill>
                <a:latin typeface="Times New Roman"/>
                <a:ea typeface="MS PGothic" panose="020B0600070205080204" pitchFamily="34" charset="-128"/>
                <a:cs typeface="Times New Roman"/>
                <a:sym typeface="Times New Roman Bold" panose="02020803070505020304" pitchFamily="18" charset="0"/>
              </a:rPr>
              <a:t>Analysis </a:t>
            </a:r>
            <a:endParaRPr lang="en-US" sz="3200" dirty="0">
              <a:solidFill>
                <a:srgbClr val="7A302F"/>
              </a:solidFill>
              <a:latin typeface="Times New Roman" charset="0"/>
              <a:ea typeface="Times New Roman" charset="0"/>
              <a:cs typeface="Times New Roman" charset="0"/>
            </a:endParaRPr>
          </a:p>
          <a:p>
            <a:pPr marL="457200" indent="-457200">
              <a:buFont typeface="Arial" charset="0"/>
              <a:buChar char="•"/>
            </a:pPr>
            <a:r>
              <a:rPr lang="en-US" sz="3200" dirty="0">
                <a:latin typeface="Times New Roman"/>
                <a:ea typeface="Times New Roman" charset="0"/>
                <a:cs typeface="Times New Roman"/>
              </a:rPr>
              <a:t>Maximum likelihood multilevel modeling was used to test the interaction between FSG, COS, and LSA when predicting participant judgments and recall while controlling for type of judgment. These models were chosen because they retain all data points and control for error correlations between participants. When analyzing recall, a logistic regression was incorporated into the model to account for the binary nature of recall.</a:t>
            </a:r>
            <a:endParaRPr lang="en-US" sz="1600" dirty="0">
              <a:latin typeface="Times New Roman"/>
              <a:ea typeface="Times New Roman" charset="0"/>
              <a:cs typeface="Times New Roman"/>
            </a:endParaRPr>
          </a:p>
          <a:p>
            <a:pPr marL="457200" indent="-457200">
              <a:buFont typeface="Arial" charset="0"/>
              <a:buChar char="•"/>
            </a:pPr>
            <a:r>
              <a:rPr lang="en-US" sz="3200" dirty="0">
                <a:latin typeface="Times New Roman"/>
                <a:ea typeface="Times New Roman" charset="0"/>
                <a:cs typeface="Times New Roman"/>
              </a:rPr>
              <a:t>Single word norms were entered into the models in a series of steps. The first model used lexical information as the IVs. Model 2 added rated properties, Model 3 added in neighborhood connections, and Model 4 added in the original network norms.</a:t>
            </a:r>
            <a:endParaRPr lang="en-US" sz="1600" dirty="0">
              <a:latin typeface="Times New Roman"/>
              <a:ea typeface="Times New Roman" charset="0"/>
              <a:cs typeface="Times New Roman"/>
            </a:endParaRPr>
          </a:p>
          <a:p>
            <a:pPr marL="457200" indent="-457200">
              <a:buFont typeface="Arial" charset="0"/>
              <a:buChar char="•"/>
            </a:pPr>
            <a:r>
              <a:rPr lang="en-US" sz="3200" dirty="0">
                <a:latin typeface="Times New Roman"/>
                <a:ea typeface="Times New Roman" charset="0"/>
                <a:cs typeface="Times New Roman"/>
              </a:rPr>
              <a:t>Stepwise regression modeling was used to select which predictors were used at each step of the model.</a:t>
            </a:r>
          </a:p>
        </p:txBody>
      </p:sp>
      <p:sp>
        <p:nvSpPr>
          <p:cNvPr id="26" name="TextBox 25"/>
          <p:cNvSpPr txBox="1"/>
          <p:nvPr/>
        </p:nvSpPr>
        <p:spPr>
          <a:xfrm>
            <a:off x="29044243" y="20920999"/>
            <a:ext cx="12725202" cy="769441"/>
          </a:xfrm>
          <a:prstGeom prst="rect">
            <a:avLst/>
          </a:prstGeom>
          <a:noFill/>
        </p:spPr>
        <p:txBody>
          <a:bodyPr wrap="square" rtlCol="0">
            <a:spAutoFit/>
          </a:bodyPr>
          <a:lstStyle/>
          <a:p>
            <a:pPr algn="ctr" eaLnBrk="1" hangingPunct="1"/>
            <a:r>
              <a:rPr lang="en-US" sz="4400" b="1" dirty="0">
                <a:solidFill>
                  <a:srgbClr val="7A302F"/>
                </a:solidFill>
                <a:latin typeface="Times New Roman"/>
                <a:ea typeface="MS PGothic" panose="020B0600070205080204" pitchFamily="34" charset="-128"/>
                <a:cs typeface="Times New Roman"/>
                <a:sym typeface="Times New Roman Bold" panose="02020803070505020304" pitchFamily="18" charset="0"/>
              </a:rPr>
              <a:t>Summary and Discussion</a:t>
            </a:r>
          </a:p>
        </p:txBody>
      </p:sp>
      <p:sp>
        <p:nvSpPr>
          <p:cNvPr id="28" name="TextBox 27"/>
          <p:cNvSpPr txBox="1"/>
          <p:nvPr/>
        </p:nvSpPr>
        <p:spPr>
          <a:xfrm>
            <a:off x="15794814" y="16923515"/>
            <a:ext cx="13681688" cy="830997"/>
          </a:xfrm>
          <a:prstGeom prst="rect">
            <a:avLst/>
          </a:prstGeom>
          <a:noFill/>
        </p:spPr>
        <p:txBody>
          <a:bodyPr wrap="square" rtlCol="0">
            <a:spAutoFit/>
          </a:bodyPr>
          <a:lstStyle/>
          <a:p>
            <a:pPr algn="ctr"/>
            <a:r>
              <a:rPr lang="en-US" sz="3600" b="1" i="1" dirty="0">
                <a:solidFill>
                  <a:srgbClr val="7A302F"/>
                </a:solidFill>
                <a:latin typeface="Times New Roman"/>
                <a:ea typeface="MS PGothic" panose="020B0600070205080204" pitchFamily="34" charset="-128"/>
                <a:cs typeface="Times New Roman"/>
                <a:sym typeface="Times New Roman Bold" panose="02020803070505020304" pitchFamily="18" charset="0"/>
              </a:rPr>
              <a:t>Recall – Final Model </a:t>
            </a:r>
            <a:endParaRPr lang="en-US" sz="3600" dirty="0">
              <a:solidFill>
                <a:srgbClr val="7A302F"/>
              </a:solidFill>
              <a:latin typeface="Times New Roman"/>
              <a:ea typeface="MS PGothic" panose="020B0600070205080204" pitchFamily="34" charset="-128"/>
              <a:cs typeface="Times New Roman"/>
              <a:sym typeface="Times New Roman Bold" panose="02020803070505020304" pitchFamily="18" charset="0"/>
            </a:endParaRPr>
          </a:p>
          <a:p>
            <a:endParaRPr lang="en-US" dirty="0"/>
          </a:p>
        </p:txBody>
      </p:sp>
      <p:sp>
        <p:nvSpPr>
          <p:cNvPr id="24" name="TextBox 23">
            <a:extLst>
              <a:ext uri="{FF2B5EF4-FFF2-40B4-BE49-F238E27FC236}">
                <a16:creationId xmlns:a16="http://schemas.microsoft.com/office/drawing/2014/main" id="{A4B95261-DB08-4B1D-A80A-6CC11E308175}"/>
              </a:ext>
            </a:extLst>
          </p:cNvPr>
          <p:cNvSpPr txBox="1"/>
          <p:nvPr/>
        </p:nvSpPr>
        <p:spPr>
          <a:xfrm>
            <a:off x="28346402" y="5080408"/>
            <a:ext cx="14311089" cy="830997"/>
          </a:xfrm>
          <a:prstGeom prst="rect">
            <a:avLst/>
          </a:prstGeom>
          <a:noFill/>
        </p:spPr>
        <p:txBody>
          <a:bodyPr wrap="square" rtlCol="0">
            <a:spAutoFit/>
          </a:bodyPr>
          <a:lstStyle/>
          <a:p>
            <a:pPr algn="ctr"/>
            <a:r>
              <a:rPr lang="en-US" sz="3600" b="1" i="1" dirty="0">
                <a:solidFill>
                  <a:srgbClr val="7A302F"/>
                </a:solidFill>
                <a:latin typeface="Times New Roman"/>
                <a:ea typeface="MS PGothic" panose="020B0600070205080204" pitchFamily="34" charset="-128"/>
                <a:cs typeface="Times New Roman"/>
                <a:sym typeface="Times New Roman Bold" panose="02020803070505020304" pitchFamily="18" charset="0"/>
              </a:rPr>
              <a:t>Judgment – Final Model </a:t>
            </a:r>
            <a:endParaRPr lang="en-US" sz="3600" dirty="0">
              <a:solidFill>
                <a:srgbClr val="7A302F"/>
              </a:solidFill>
              <a:latin typeface="Times New Roman"/>
              <a:ea typeface="MS PGothic" panose="020B0600070205080204" pitchFamily="34" charset="-128"/>
              <a:cs typeface="Times New Roman"/>
              <a:sym typeface="Times New Roman Bold" panose="02020803070505020304" pitchFamily="18" charset="0"/>
            </a:endParaRPr>
          </a:p>
          <a:p>
            <a:endParaRPr lang="en-US" dirty="0"/>
          </a:p>
        </p:txBody>
      </p:sp>
      <p:sp>
        <p:nvSpPr>
          <p:cNvPr id="31" name="TextBox 30">
            <a:extLst>
              <a:ext uri="{FF2B5EF4-FFF2-40B4-BE49-F238E27FC236}">
                <a16:creationId xmlns:a16="http://schemas.microsoft.com/office/drawing/2014/main" id="{DD2F1BF9-7999-484D-A05F-FF47E1D782C4}"/>
              </a:ext>
            </a:extLst>
          </p:cNvPr>
          <p:cNvSpPr txBox="1"/>
          <p:nvPr/>
        </p:nvSpPr>
        <p:spPr>
          <a:xfrm>
            <a:off x="29366344" y="20193608"/>
            <a:ext cx="12610182" cy="707886"/>
          </a:xfrm>
          <a:prstGeom prst="rect">
            <a:avLst/>
          </a:prstGeom>
          <a:noFill/>
        </p:spPr>
        <p:txBody>
          <a:bodyPr wrap="square" rtlCol="0">
            <a:spAutoFit/>
          </a:bodyPr>
          <a:lstStyle/>
          <a:p>
            <a:r>
              <a:rPr lang="en-US" sz="2800" i="1" dirty="0">
                <a:solidFill>
                  <a:prstClr val="black"/>
                </a:solidFill>
                <a:latin typeface="Times New Roman"/>
                <a:ea typeface="MS PGothic" panose="020B0600070205080204" pitchFamily="34" charset="-128"/>
                <a:cs typeface="Times New Roman"/>
                <a:sym typeface="Times New Roman Bold" panose="02020803070505020304" pitchFamily="18" charset="0"/>
              </a:rPr>
              <a:t>Note: FSG, COS, and LSA were mean centered. 1 = Cue item, 2 = Target Item</a:t>
            </a:r>
            <a:endParaRPr lang="en-US" sz="2800" dirty="0">
              <a:solidFill>
                <a:prstClr val="black"/>
              </a:solidFill>
              <a:latin typeface="Times New Roman"/>
              <a:ea typeface="MS PGothic" panose="020B0600070205080204" pitchFamily="34" charset="-128"/>
              <a:cs typeface="Times New Roman"/>
              <a:sym typeface="Times New Roman Bold" panose="02020803070505020304" pitchFamily="18" charset="0"/>
            </a:endParaRPr>
          </a:p>
          <a:p>
            <a:endParaRPr lang="en-US" dirty="0"/>
          </a:p>
        </p:txBody>
      </p:sp>
      <p:sp>
        <p:nvSpPr>
          <p:cNvPr id="32" name="Line 4">
            <a:extLst>
              <a:ext uri="{FF2B5EF4-FFF2-40B4-BE49-F238E27FC236}">
                <a16:creationId xmlns:a16="http://schemas.microsoft.com/office/drawing/2014/main" id="{FE500164-93BE-4036-A331-867116C89241}"/>
              </a:ext>
            </a:extLst>
          </p:cNvPr>
          <p:cNvSpPr>
            <a:spLocks noChangeShapeType="1"/>
          </p:cNvSpPr>
          <p:nvPr/>
        </p:nvSpPr>
        <p:spPr bwMode="auto">
          <a:xfrm flipH="1">
            <a:off x="15544164" y="4866968"/>
            <a:ext cx="636" cy="26772071"/>
          </a:xfrm>
          <a:prstGeom prst="line">
            <a:avLst/>
          </a:prstGeom>
          <a:ln>
            <a:headEnd/>
            <a:tailEnd/>
          </a:ln>
          <a:extLst>
            <a:ext uri="{909E8E84-426E-40dd-AFC4-6F175D3DCCD1}">
              <a14:hiddenFill xmlns:a14="http://schemas.microsoft.com/office/drawing/2010/main" xmlns="">
                <a:noFill/>
              </a14:hiddenFill>
            </a:ext>
          </a:extLst>
        </p:spPr>
        <p:style>
          <a:lnRef idx="2">
            <a:schemeClr val="dk1"/>
          </a:lnRef>
          <a:fillRef idx="1">
            <a:schemeClr val="lt1"/>
          </a:fillRef>
          <a:effectRef idx="0">
            <a:schemeClr val="dk1"/>
          </a:effectRef>
          <a:fontRef idx="minor">
            <a:schemeClr val="dk1"/>
          </a:fontRef>
        </p:style>
        <p:txBody>
          <a:bodyPr lIns="0" tIns="0" rIns="0" bIns="0"/>
          <a:lstStyle/>
          <a:p>
            <a:endParaRPr lang="en-US"/>
          </a:p>
        </p:txBody>
      </p:sp>
      <p:sp>
        <p:nvSpPr>
          <p:cNvPr id="33" name="Line 4">
            <a:extLst>
              <a:ext uri="{FF2B5EF4-FFF2-40B4-BE49-F238E27FC236}">
                <a16:creationId xmlns:a16="http://schemas.microsoft.com/office/drawing/2014/main" id="{B42C8CB2-93C0-4B02-AFB6-3095955D609A}"/>
              </a:ext>
            </a:extLst>
          </p:cNvPr>
          <p:cNvSpPr>
            <a:spLocks noChangeShapeType="1"/>
          </p:cNvSpPr>
          <p:nvPr/>
        </p:nvSpPr>
        <p:spPr bwMode="auto">
          <a:xfrm>
            <a:off x="29285804" y="4912963"/>
            <a:ext cx="15248" cy="26726075"/>
          </a:xfrm>
          <a:prstGeom prst="line">
            <a:avLst/>
          </a:prstGeom>
          <a:ln>
            <a:headEnd/>
            <a:tailEnd/>
          </a:ln>
          <a:extLst>
            <a:ext uri="{909E8E84-426E-40dd-AFC4-6F175D3DCCD1}">
              <a14:hiddenFill xmlns:a14="http://schemas.microsoft.com/office/drawing/2010/main" xmlns="">
                <a:noFill/>
              </a14:hiddenFill>
            </a:ext>
          </a:extLst>
        </p:spPr>
        <p:style>
          <a:lnRef idx="2">
            <a:schemeClr val="dk1"/>
          </a:lnRef>
          <a:fillRef idx="1">
            <a:schemeClr val="lt1"/>
          </a:fillRef>
          <a:effectRef idx="0">
            <a:schemeClr val="dk1"/>
          </a:effectRef>
          <a:fontRef idx="minor">
            <a:schemeClr val="dk1"/>
          </a:fontRef>
        </p:style>
        <p:txBody>
          <a:bodyPr lIns="0" tIns="0" rIns="0" bIns="0"/>
          <a:lstStyle/>
          <a:p>
            <a:endParaRPr lang="en-US"/>
          </a:p>
        </p:txBody>
      </p:sp>
      <p:sp>
        <p:nvSpPr>
          <p:cNvPr id="36" name="TextBox 35">
            <a:extLst>
              <a:ext uri="{FF2B5EF4-FFF2-40B4-BE49-F238E27FC236}">
                <a16:creationId xmlns:a16="http://schemas.microsoft.com/office/drawing/2014/main" id="{B2BEDBAD-30C8-4B7E-8A4E-0030C70E86EC}"/>
              </a:ext>
            </a:extLst>
          </p:cNvPr>
          <p:cNvSpPr txBox="1"/>
          <p:nvPr/>
        </p:nvSpPr>
        <p:spPr>
          <a:xfrm>
            <a:off x="15546623" y="5196785"/>
            <a:ext cx="13651766" cy="954107"/>
          </a:xfrm>
          <a:prstGeom prst="rect">
            <a:avLst/>
          </a:prstGeom>
          <a:noFill/>
        </p:spPr>
        <p:txBody>
          <a:bodyPr wrap="square" rtlCol="0">
            <a:spAutoFit/>
          </a:bodyPr>
          <a:lstStyle/>
          <a:p>
            <a:pPr algn="ctr"/>
            <a:r>
              <a:rPr lang="en-US" sz="4400" b="1" dirty="0">
                <a:solidFill>
                  <a:srgbClr val="7A302F"/>
                </a:solidFill>
                <a:latin typeface="Times New Roman"/>
                <a:ea typeface="MS PGothic" panose="020B0600070205080204" pitchFamily="34" charset="-128"/>
                <a:cs typeface="Times New Roman"/>
                <a:sym typeface="Times New Roman Bold" panose="02020803070505020304" pitchFamily="18" charset="0"/>
              </a:rPr>
              <a:t>Results</a:t>
            </a:r>
            <a:endParaRPr lang="en-US" sz="4400" dirty="0">
              <a:solidFill>
                <a:srgbClr val="7A302F"/>
              </a:solidFill>
              <a:latin typeface="Times New Roman"/>
              <a:ea typeface="MS PGothic" panose="020B0600070205080204" pitchFamily="34" charset="-128"/>
              <a:cs typeface="Times New Roman"/>
              <a:sym typeface="Times New Roman Bold" panose="02020803070505020304" pitchFamily="18" charset="0"/>
            </a:endParaRPr>
          </a:p>
          <a:p>
            <a:endParaRPr lang="en-US" dirty="0"/>
          </a:p>
        </p:txBody>
      </p:sp>
      <p:pic>
        <p:nvPicPr>
          <p:cNvPr id="41" name="Picture 2" descr="Image result for missouri state university">
            <a:extLst>
              <a:ext uri="{FF2B5EF4-FFF2-40B4-BE49-F238E27FC236}">
                <a16:creationId xmlns:a16="http://schemas.microsoft.com/office/drawing/2014/main" id="{A8FF1BAD-B80B-406A-8FFC-E40CD94C699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76201" y="1479273"/>
            <a:ext cx="3938218" cy="3938218"/>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2" descr="Image result for missouri state university">
            <a:extLst>
              <a:ext uri="{FF2B5EF4-FFF2-40B4-BE49-F238E27FC236}">
                <a16:creationId xmlns:a16="http://schemas.microsoft.com/office/drawing/2014/main" id="{66AD5F89-DAB4-4427-885F-F166EDD1F8A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16767" y="1520276"/>
            <a:ext cx="3994098" cy="3994098"/>
          </a:xfrm>
          <a:prstGeom prst="rect">
            <a:avLst/>
          </a:prstGeom>
          <a:noFill/>
          <a:extLst>
            <a:ext uri="{909E8E84-426E-40DD-AFC4-6F175D3DCCD1}">
              <a14:hiddenFill xmlns:a14="http://schemas.microsoft.com/office/drawing/2010/main">
                <a:solidFill>
                  <a:srgbClr val="FFFFFF"/>
                </a:solidFill>
              </a14:hiddenFill>
            </a:ext>
          </a:extLst>
        </p:spPr>
      </p:pic>
      <p:sp>
        <p:nvSpPr>
          <p:cNvPr id="43" name="TextBox 42">
            <a:extLst>
              <a:ext uri="{FF2B5EF4-FFF2-40B4-BE49-F238E27FC236}">
                <a16:creationId xmlns:a16="http://schemas.microsoft.com/office/drawing/2014/main" id="{980F49A8-D623-4198-8030-FEE678411177}"/>
              </a:ext>
            </a:extLst>
          </p:cNvPr>
          <p:cNvSpPr txBox="1"/>
          <p:nvPr/>
        </p:nvSpPr>
        <p:spPr>
          <a:xfrm>
            <a:off x="29622606" y="30117130"/>
            <a:ext cx="12548618" cy="738664"/>
          </a:xfrm>
          <a:prstGeom prst="rect">
            <a:avLst/>
          </a:prstGeom>
          <a:noFill/>
        </p:spPr>
        <p:txBody>
          <a:bodyPr wrap="square" rtlCol="0">
            <a:spAutoFit/>
          </a:bodyPr>
          <a:lstStyle/>
          <a:p>
            <a:r>
              <a:rPr lang="en-US" sz="3000" b="1" dirty="0">
                <a:solidFill>
                  <a:srgbClr val="7A302F"/>
                </a:solidFill>
                <a:latin typeface="Times New Roman"/>
                <a:ea typeface="MS PGothic" panose="020B0600070205080204" pitchFamily="34" charset="-128"/>
                <a:cs typeface="Times New Roman"/>
                <a:sym typeface="Times New Roman Bold" panose="02020803070505020304" pitchFamily="18" charset="0"/>
              </a:rPr>
              <a:t>Contact: </a:t>
            </a:r>
            <a:r>
              <a:rPr lang="en-US" sz="3000" dirty="0">
                <a:solidFill>
                  <a:schemeClr val="tx1"/>
                </a:solidFill>
                <a:latin typeface="Times New Roman"/>
                <a:ea typeface="MS PGothic" panose="020B0600070205080204" pitchFamily="34" charset="-128"/>
                <a:cs typeface="Times New Roman"/>
                <a:sym typeface="Times New Roman Bold" panose="02020803070505020304" pitchFamily="18" charset="0"/>
              </a:rPr>
              <a:t>Nicholas Maxwell (maxwell270@live.missouristate.edu)</a:t>
            </a:r>
            <a:endParaRPr lang="en-US" sz="3000" dirty="0">
              <a:solidFill>
                <a:srgbClr val="7A302F"/>
              </a:solidFill>
              <a:latin typeface="Times New Roman"/>
              <a:ea typeface="MS PGothic" panose="020B0600070205080204" pitchFamily="34" charset="-128"/>
              <a:cs typeface="Times New Roman"/>
              <a:sym typeface="Times New Roman Bold" panose="02020803070505020304" pitchFamily="18" charset="0"/>
            </a:endParaRPr>
          </a:p>
          <a:p>
            <a:endParaRPr lang="en-US" dirty="0"/>
          </a:p>
        </p:txBody>
      </p:sp>
      <p:sp>
        <p:nvSpPr>
          <p:cNvPr id="44" name="TextBox 43">
            <a:extLst>
              <a:ext uri="{FF2B5EF4-FFF2-40B4-BE49-F238E27FC236}">
                <a16:creationId xmlns:a16="http://schemas.microsoft.com/office/drawing/2014/main" id="{D72C0C69-04EA-483E-90ED-D5D58DFD1814}"/>
              </a:ext>
            </a:extLst>
          </p:cNvPr>
          <p:cNvSpPr txBox="1"/>
          <p:nvPr/>
        </p:nvSpPr>
        <p:spPr>
          <a:xfrm>
            <a:off x="29660536" y="30752112"/>
            <a:ext cx="14594302" cy="738664"/>
          </a:xfrm>
          <a:prstGeom prst="rect">
            <a:avLst/>
          </a:prstGeom>
          <a:noFill/>
        </p:spPr>
        <p:txBody>
          <a:bodyPr wrap="square" rtlCol="0">
            <a:spAutoFit/>
          </a:bodyPr>
          <a:lstStyle/>
          <a:p>
            <a:r>
              <a:rPr lang="en-US" sz="3000" b="1" dirty="0">
                <a:solidFill>
                  <a:srgbClr val="7A302F"/>
                </a:solidFill>
                <a:latin typeface="Times New Roman"/>
                <a:ea typeface="MS PGothic" panose="020B0600070205080204" pitchFamily="34" charset="-128"/>
                <a:cs typeface="Times New Roman"/>
                <a:sym typeface="Times New Roman Bold" panose="02020803070505020304" pitchFamily="18" charset="0"/>
              </a:rPr>
              <a:t>R code available at</a:t>
            </a:r>
            <a:r>
              <a:rPr lang="en-US" sz="3000" b="1">
                <a:solidFill>
                  <a:srgbClr val="7A302F"/>
                </a:solidFill>
                <a:latin typeface="Times New Roman"/>
                <a:ea typeface="MS PGothic" panose="020B0600070205080204" pitchFamily="34" charset="-128"/>
                <a:cs typeface="Times New Roman"/>
                <a:sym typeface="Times New Roman Bold" panose="02020803070505020304" pitchFamily="18" charset="0"/>
              </a:rPr>
              <a:t>: </a:t>
            </a:r>
            <a:r>
              <a:rPr lang="en-US" sz="3000">
                <a:solidFill>
                  <a:schemeClr val="tx1"/>
                </a:solidFill>
                <a:latin typeface="Times New Roman"/>
                <a:ea typeface="MS PGothic" panose="020B0600070205080204" pitchFamily="34" charset="-128"/>
                <a:cs typeface="Times New Roman"/>
                <a:sym typeface="Times New Roman Bold" panose="02020803070505020304" pitchFamily="18" charset="0"/>
              </a:rPr>
              <a:t>https://osf.io/j7qtc//  </a:t>
            </a:r>
            <a:endParaRPr lang="en-US" sz="3000" dirty="0">
              <a:solidFill>
                <a:schemeClr val="tx1"/>
              </a:solidFill>
              <a:latin typeface="Times New Roman"/>
              <a:ea typeface="MS PGothic" panose="020B0600070205080204" pitchFamily="34" charset="-128"/>
              <a:cs typeface="Times New Roman"/>
              <a:sym typeface="Times New Roman Bold" panose="02020803070505020304" pitchFamily="18" charset="0"/>
            </a:endParaRPr>
          </a:p>
          <a:p>
            <a:endParaRPr lang="en-US" dirty="0"/>
          </a:p>
        </p:txBody>
      </p:sp>
      <p:graphicFrame>
        <p:nvGraphicFramePr>
          <p:cNvPr id="34" name="Table 33">
            <a:extLst>
              <a:ext uri="{FF2B5EF4-FFF2-40B4-BE49-F238E27FC236}">
                <a16:creationId xmlns:a16="http://schemas.microsoft.com/office/drawing/2014/main" id="{745DF35C-1204-44F4-B6AC-0D5907219513}"/>
              </a:ext>
            </a:extLst>
          </p:cNvPr>
          <p:cNvGraphicFramePr>
            <a:graphicFrameLocks noGrp="1"/>
          </p:cNvGraphicFramePr>
          <p:nvPr>
            <p:extLst>
              <p:ext uri="{D42A27DB-BD31-4B8C-83A1-F6EECF244321}">
                <p14:modId xmlns:p14="http://schemas.microsoft.com/office/powerpoint/2010/main" val="2629008448"/>
              </p:ext>
            </p:extLst>
          </p:nvPr>
        </p:nvGraphicFramePr>
        <p:xfrm>
          <a:off x="15691065" y="17807839"/>
          <a:ext cx="13440386" cy="13716000"/>
        </p:xfrm>
        <a:graphic>
          <a:graphicData uri="http://schemas.openxmlformats.org/drawingml/2006/table">
            <a:tbl>
              <a:tblPr firstRow="1" bandRow="1">
                <a:tableStyleId>{5C22544A-7EE6-4342-B048-85BDC9FD1C3A}</a:tableStyleId>
              </a:tblPr>
              <a:tblGrid>
                <a:gridCol w="3010229">
                  <a:extLst>
                    <a:ext uri="{9D8B030D-6E8A-4147-A177-3AD203B41FA5}">
                      <a16:colId xmlns:a16="http://schemas.microsoft.com/office/drawing/2014/main" val="20000"/>
                    </a:ext>
                  </a:extLst>
                </a:gridCol>
                <a:gridCol w="3099293">
                  <a:extLst>
                    <a:ext uri="{9D8B030D-6E8A-4147-A177-3AD203B41FA5}">
                      <a16:colId xmlns:a16="http://schemas.microsoft.com/office/drawing/2014/main" val="20001"/>
                    </a:ext>
                  </a:extLst>
                </a:gridCol>
                <a:gridCol w="3665432">
                  <a:extLst>
                    <a:ext uri="{9D8B030D-6E8A-4147-A177-3AD203B41FA5}">
                      <a16:colId xmlns:a16="http://schemas.microsoft.com/office/drawing/2014/main" val="20002"/>
                    </a:ext>
                  </a:extLst>
                </a:gridCol>
                <a:gridCol w="3665432">
                  <a:extLst>
                    <a:ext uri="{9D8B030D-6E8A-4147-A177-3AD203B41FA5}">
                      <a16:colId xmlns:a16="http://schemas.microsoft.com/office/drawing/2014/main" val="20003"/>
                    </a:ext>
                  </a:extLst>
                </a:gridCol>
              </a:tblGrid>
              <a:tr h="244369">
                <a:tc>
                  <a:txBody>
                    <a:bodyPr/>
                    <a:lstStyle/>
                    <a:p>
                      <a:r>
                        <a:rPr lang="en-US" sz="3000" dirty="0">
                          <a:solidFill>
                            <a:schemeClr val="tx1"/>
                          </a:solidFill>
                          <a:latin typeface="Times New Roman" charset="0"/>
                          <a:ea typeface="Times New Roman" charset="0"/>
                          <a:cs typeface="Times New Roman" charset="0"/>
                        </a:rPr>
                        <a:t>Predictor</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000" i="1" dirty="0">
                          <a:solidFill>
                            <a:schemeClr val="tx1"/>
                          </a:solidFill>
                          <a:latin typeface="Times New Roman" charset="0"/>
                          <a:ea typeface="Times New Roman" charset="0"/>
                          <a:cs typeface="Times New Roman" charset="0"/>
                        </a:rPr>
                        <a:t>b (SE)</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000" i="1" dirty="0">
                          <a:solidFill>
                            <a:schemeClr val="tx1"/>
                          </a:solidFill>
                          <a:latin typeface="Times New Roman" charset="0"/>
                          <a:ea typeface="Times New Roman" charset="0"/>
                          <a:cs typeface="Times New Roman" charset="0"/>
                        </a:rPr>
                        <a:t>z</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000" i="1" dirty="0">
                          <a:solidFill>
                            <a:schemeClr val="tx1"/>
                          </a:solidFill>
                          <a:latin typeface="Times New Roman" charset="0"/>
                          <a:ea typeface="Times New Roman" charset="0"/>
                          <a:cs typeface="Times New Roman" charset="0"/>
                        </a:rPr>
                        <a:t>p</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244369">
                <a:tc>
                  <a:txBody>
                    <a:bodyPr/>
                    <a:lstStyle/>
                    <a:p>
                      <a:r>
                        <a:rPr lang="en-US" sz="3000" b="1" dirty="0">
                          <a:solidFill>
                            <a:schemeClr val="tx1"/>
                          </a:solidFill>
                          <a:latin typeface="Times New Roman" charset="0"/>
                          <a:ea typeface="Times New Roman" charset="0"/>
                          <a:cs typeface="Times New Roman" charset="0"/>
                        </a:rPr>
                        <a:t>SUBTLEX 1</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1" i="0" dirty="0">
                          <a:solidFill>
                            <a:schemeClr val="tx1"/>
                          </a:solidFill>
                          <a:latin typeface="Times New Roman" charset="0"/>
                          <a:ea typeface="Times New Roman" charset="0"/>
                          <a:cs typeface="Times New Roman" charset="0"/>
                        </a:rPr>
                        <a:t>-0.346 (0.054)</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1" i="0" dirty="0">
                          <a:solidFill>
                            <a:schemeClr val="tx1"/>
                          </a:solidFill>
                          <a:latin typeface="Times New Roman" charset="0"/>
                          <a:ea typeface="Times New Roman" charset="0"/>
                          <a:cs typeface="Times New Roman" charset="0"/>
                        </a:rPr>
                        <a:t>-6.419</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1" i="0" dirty="0">
                          <a:solidFill>
                            <a:schemeClr val="tx1"/>
                          </a:solidFill>
                          <a:latin typeface="Times New Roman" charset="0"/>
                          <a:ea typeface="Times New Roman" charset="0"/>
                          <a:cs typeface="Times New Roman" charset="0"/>
                        </a:rPr>
                        <a:t>&lt; .001</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86289088"/>
                  </a:ext>
                </a:extLst>
              </a:tr>
              <a:tr h="244369">
                <a:tc>
                  <a:txBody>
                    <a:bodyPr/>
                    <a:lstStyle/>
                    <a:p>
                      <a:r>
                        <a:rPr lang="en-US" sz="3000" dirty="0">
                          <a:solidFill>
                            <a:schemeClr val="tx1"/>
                          </a:solidFill>
                          <a:latin typeface="Times New Roman" charset="0"/>
                          <a:ea typeface="Times New Roman" charset="0"/>
                          <a:cs typeface="Times New Roman" charset="0"/>
                        </a:rPr>
                        <a:t>SUBTLEX 2</a:t>
                      </a:r>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i="0" dirty="0">
                          <a:solidFill>
                            <a:schemeClr val="tx1"/>
                          </a:solidFill>
                          <a:latin typeface="Times New Roman" charset="0"/>
                          <a:ea typeface="Times New Roman" charset="0"/>
                          <a:cs typeface="Times New Roman" charset="0"/>
                        </a:rPr>
                        <a:t>0.008 (0.054)</a:t>
                      </a:r>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i="0" dirty="0">
                          <a:solidFill>
                            <a:schemeClr val="tx1"/>
                          </a:solidFill>
                          <a:latin typeface="Times New Roman" charset="0"/>
                          <a:ea typeface="Times New Roman" charset="0"/>
                          <a:cs typeface="Times New Roman" charset="0"/>
                        </a:rPr>
                        <a:t>0.141</a:t>
                      </a:r>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i="0" dirty="0">
                          <a:solidFill>
                            <a:schemeClr val="tx1"/>
                          </a:solidFill>
                          <a:latin typeface="Times New Roman" charset="0"/>
                          <a:ea typeface="Times New Roman" charset="0"/>
                          <a:cs typeface="Times New Roman" charset="0"/>
                        </a:rPr>
                        <a:t>.888</a:t>
                      </a:r>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83572862"/>
                  </a:ext>
                </a:extLst>
              </a:tr>
              <a:tr h="244369">
                <a:tc>
                  <a:txBody>
                    <a:bodyPr/>
                    <a:lstStyle/>
                    <a:p>
                      <a:r>
                        <a:rPr lang="en-US" sz="3000" b="1" dirty="0">
                          <a:solidFill>
                            <a:schemeClr val="tx1"/>
                          </a:solidFill>
                          <a:latin typeface="Times New Roman" charset="0"/>
                          <a:ea typeface="Times New Roman" charset="0"/>
                          <a:cs typeface="Times New Roman" charset="0"/>
                        </a:rPr>
                        <a:t>Length 1</a:t>
                      </a:r>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1" i="0" dirty="0">
                          <a:solidFill>
                            <a:schemeClr val="tx1"/>
                          </a:solidFill>
                          <a:latin typeface="Times New Roman" charset="0"/>
                          <a:ea typeface="Times New Roman" charset="0"/>
                          <a:cs typeface="Times New Roman" charset="0"/>
                        </a:rPr>
                        <a:t>0.198 (0.025)</a:t>
                      </a:r>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1" i="0" dirty="0">
                          <a:solidFill>
                            <a:schemeClr val="tx1"/>
                          </a:solidFill>
                          <a:latin typeface="Times New Roman" charset="0"/>
                          <a:ea typeface="Times New Roman" charset="0"/>
                          <a:cs typeface="Times New Roman" charset="0"/>
                        </a:rPr>
                        <a:t>7.815</a:t>
                      </a:r>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1" i="0" dirty="0">
                          <a:solidFill>
                            <a:schemeClr val="tx1"/>
                          </a:solidFill>
                          <a:latin typeface="Times New Roman" charset="0"/>
                          <a:ea typeface="Times New Roman" charset="0"/>
                          <a:cs typeface="Times New Roman" charset="0"/>
                        </a:rPr>
                        <a:t>&lt;. 001</a:t>
                      </a:r>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244369">
                <a:tc>
                  <a:txBody>
                    <a:bodyPr/>
                    <a:lstStyle/>
                    <a:p>
                      <a:r>
                        <a:rPr lang="en-US" sz="3000" b="1" dirty="0">
                          <a:solidFill>
                            <a:schemeClr val="tx1"/>
                          </a:solidFill>
                          <a:latin typeface="Times New Roman" charset="0"/>
                          <a:ea typeface="Times New Roman" charset="0"/>
                          <a:cs typeface="Times New Roman" charset="0"/>
                        </a:rPr>
                        <a:t>Length 2</a:t>
                      </a:r>
                    </a:p>
                  </a:txBody>
                  <a:tcPr>
                    <a:lnL w="12700" cmpd="sng">
                      <a:noFill/>
                    </a:lnL>
                    <a:lnR w="12700" cmpd="sng">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1" i="0" dirty="0">
                          <a:solidFill>
                            <a:schemeClr val="tx1"/>
                          </a:solidFill>
                          <a:latin typeface="Times New Roman" charset="0"/>
                          <a:ea typeface="Times New Roman" charset="0"/>
                          <a:cs typeface="Times New Roman" charset="0"/>
                        </a:rPr>
                        <a:t>-0.104 (0.023)</a:t>
                      </a:r>
                    </a:p>
                  </a:txBody>
                  <a:tcPr>
                    <a:lnL w="12700" cmpd="sng">
                      <a:noFill/>
                    </a:lnL>
                    <a:lnR w="12700" cmpd="sng">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1" i="0" dirty="0">
                          <a:solidFill>
                            <a:schemeClr val="tx1"/>
                          </a:solidFill>
                          <a:latin typeface="Times New Roman" charset="0"/>
                          <a:ea typeface="Times New Roman" charset="0"/>
                          <a:cs typeface="Times New Roman" charset="0"/>
                        </a:rPr>
                        <a:t>-4.590</a:t>
                      </a:r>
                    </a:p>
                  </a:txBody>
                  <a:tcPr>
                    <a:lnL w="12700" cmpd="sng">
                      <a:noFill/>
                    </a:lnL>
                    <a:lnR w="12700" cmpd="sng">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1" i="0" dirty="0">
                          <a:solidFill>
                            <a:schemeClr val="tx1"/>
                          </a:solidFill>
                          <a:latin typeface="Times New Roman" charset="0"/>
                          <a:ea typeface="Times New Roman" charset="0"/>
                          <a:cs typeface="Times New Roman" charset="0"/>
                        </a:rPr>
                        <a:t>&lt;. 001</a:t>
                      </a:r>
                    </a:p>
                  </a:txBody>
                  <a:tcPr>
                    <a:lnL w="12700" cmpd="sng">
                      <a:noFill/>
                    </a:lnL>
                    <a:lnR w="12700" cmpd="sng">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32092112"/>
                  </a:ext>
                </a:extLst>
              </a:tr>
              <a:tr h="244369">
                <a:tc>
                  <a:txBody>
                    <a:bodyPr/>
                    <a:lstStyle/>
                    <a:p>
                      <a:r>
                        <a:rPr lang="en-US" sz="3000" b="1" dirty="0">
                          <a:solidFill>
                            <a:schemeClr val="tx1"/>
                          </a:solidFill>
                          <a:latin typeface="Times New Roman" charset="0"/>
                          <a:ea typeface="Times New Roman" charset="0"/>
                          <a:cs typeface="Times New Roman" charset="0"/>
                        </a:rPr>
                        <a:t>AOA 1</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1" i="0" dirty="0">
                          <a:solidFill>
                            <a:schemeClr val="tx1"/>
                          </a:solidFill>
                          <a:latin typeface="Times New Roman" charset="0"/>
                          <a:ea typeface="Times New Roman" charset="0"/>
                          <a:cs typeface="Times New Roman" charset="0"/>
                        </a:rPr>
                        <a:t>-0.080 (0.020)</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1" i="0" dirty="0">
                          <a:solidFill>
                            <a:schemeClr val="tx1"/>
                          </a:solidFill>
                          <a:latin typeface="Times New Roman" charset="0"/>
                          <a:ea typeface="Times New Roman" charset="0"/>
                          <a:cs typeface="Times New Roman" charset="0"/>
                        </a:rPr>
                        <a:t>-4.093</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1" i="0" dirty="0">
                          <a:solidFill>
                            <a:schemeClr val="tx1"/>
                          </a:solidFill>
                          <a:latin typeface="Times New Roman" charset="0"/>
                          <a:ea typeface="Times New Roman" charset="0"/>
                          <a:cs typeface="Times New Roman" charset="0"/>
                        </a:rPr>
                        <a:t>&lt; .001</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244369">
                <a:tc>
                  <a:txBody>
                    <a:bodyPr/>
                    <a:lstStyle/>
                    <a:p>
                      <a:r>
                        <a:rPr lang="en-US" sz="3000" b="0" dirty="0">
                          <a:solidFill>
                            <a:schemeClr val="tx1"/>
                          </a:solidFill>
                          <a:latin typeface="Times New Roman" charset="0"/>
                          <a:ea typeface="Times New Roman" charset="0"/>
                          <a:cs typeface="Times New Roman" charset="0"/>
                        </a:rPr>
                        <a:t>AOA 2</a:t>
                      </a:r>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0" i="0" dirty="0">
                          <a:solidFill>
                            <a:schemeClr val="tx1"/>
                          </a:solidFill>
                          <a:latin typeface="Times New Roman" charset="0"/>
                          <a:ea typeface="Times New Roman" charset="0"/>
                          <a:cs typeface="Times New Roman" charset="0"/>
                        </a:rPr>
                        <a:t>0.033 (0.025)</a:t>
                      </a:r>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0" i="0" dirty="0">
                          <a:solidFill>
                            <a:schemeClr val="tx1"/>
                          </a:solidFill>
                          <a:latin typeface="Times New Roman" charset="0"/>
                          <a:ea typeface="Times New Roman" charset="0"/>
                          <a:cs typeface="Times New Roman" charset="0"/>
                        </a:rPr>
                        <a:t>1.299</a:t>
                      </a:r>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0" i="0" dirty="0">
                          <a:solidFill>
                            <a:schemeClr val="tx1"/>
                          </a:solidFill>
                          <a:latin typeface="Times New Roman" charset="0"/>
                          <a:ea typeface="Times New Roman" charset="0"/>
                          <a:cs typeface="Times New Roman" charset="0"/>
                        </a:rPr>
                        <a:t>.194</a:t>
                      </a:r>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244369">
                <a:tc>
                  <a:txBody>
                    <a:bodyPr/>
                    <a:lstStyle/>
                    <a:p>
                      <a:r>
                        <a:rPr lang="en-US" sz="3000" b="1" dirty="0">
                          <a:solidFill>
                            <a:schemeClr val="tx1"/>
                          </a:solidFill>
                          <a:latin typeface="Times New Roman" charset="0"/>
                          <a:ea typeface="Times New Roman" charset="0"/>
                          <a:cs typeface="Times New Roman" charset="0"/>
                        </a:rPr>
                        <a:t>Familiarity 1</a:t>
                      </a:r>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1" i="0" dirty="0">
                          <a:solidFill>
                            <a:schemeClr val="tx1"/>
                          </a:solidFill>
                          <a:latin typeface="Times New Roman" charset="0"/>
                          <a:ea typeface="Times New Roman" charset="0"/>
                          <a:cs typeface="Times New Roman" charset="0"/>
                        </a:rPr>
                        <a:t>-0.415 (0.129)</a:t>
                      </a:r>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1" i="0" dirty="0">
                          <a:solidFill>
                            <a:schemeClr val="tx1"/>
                          </a:solidFill>
                          <a:latin typeface="Times New Roman" charset="0"/>
                          <a:ea typeface="Times New Roman" charset="0"/>
                          <a:cs typeface="Times New Roman" charset="0"/>
                        </a:rPr>
                        <a:t>-3.230</a:t>
                      </a:r>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1" i="0" dirty="0">
                          <a:solidFill>
                            <a:schemeClr val="tx1"/>
                          </a:solidFill>
                          <a:latin typeface="Times New Roman" charset="0"/>
                          <a:ea typeface="Times New Roman" charset="0"/>
                          <a:cs typeface="Times New Roman" charset="0"/>
                        </a:rPr>
                        <a:t>.001</a:t>
                      </a:r>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96162150"/>
                  </a:ext>
                </a:extLst>
              </a:tr>
              <a:tr h="244369">
                <a:tc>
                  <a:txBody>
                    <a:bodyPr/>
                    <a:lstStyle/>
                    <a:p>
                      <a:r>
                        <a:rPr lang="en-US" sz="3000" b="0" dirty="0">
                          <a:solidFill>
                            <a:schemeClr val="tx1"/>
                          </a:solidFill>
                          <a:latin typeface="Times New Roman" charset="0"/>
                          <a:ea typeface="Times New Roman" charset="0"/>
                          <a:cs typeface="Times New Roman" charset="0"/>
                        </a:rPr>
                        <a:t>Familiarity 2</a:t>
                      </a:r>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0" i="0" dirty="0">
                          <a:solidFill>
                            <a:schemeClr val="tx1"/>
                          </a:solidFill>
                          <a:latin typeface="Times New Roman" charset="0"/>
                          <a:ea typeface="Times New Roman" charset="0"/>
                          <a:cs typeface="Times New Roman" charset="0"/>
                        </a:rPr>
                        <a:t>-0.163 (0.109)</a:t>
                      </a:r>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0" i="0" dirty="0">
                          <a:solidFill>
                            <a:schemeClr val="tx1"/>
                          </a:solidFill>
                          <a:latin typeface="Times New Roman" charset="0"/>
                          <a:ea typeface="Times New Roman" charset="0"/>
                          <a:cs typeface="Times New Roman" charset="0"/>
                        </a:rPr>
                        <a:t>-1.498</a:t>
                      </a:r>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0" i="0" dirty="0">
                          <a:solidFill>
                            <a:schemeClr val="tx1"/>
                          </a:solidFill>
                          <a:latin typeface="Times New Roman" charset="0"/>
                          <a:ea typeface="Times New Roman" charset="0"/>
                          <a:cs typeface="Times New Roman" charset="0"/>
                        </a:rPr>
                        <a:t>.134</a:t>
                      </a:r>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462721"/>
                  </a:ext>
                </a:extLst>
              </a:tr>
              <a:tr h="244369">
                <a:tc>
                  <a:txBody>
                    <a:bodyPr/>
                    <a:lstStyle/>
                    <a:p>
                      <a:r>
                        <a:rPr lang="en-US" sz="3000" b="1" dirty="0">
                          <a:solidFill>
                            <a:schemeClr val="tx1"/>
                          </a:solidFill>
                          <a:latin typeface="Times New Roman" charset="0"/>
                          <a:ea typeface="Times New Roman" charset="0"/>
                          <a:cs typeface="Times New Roman" charset="0"/>
                        </a:rPr>
                        <a:t>Valence 1</a:t>
                      </a:r>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1" i="0" dirty="0">
                          <a:solidFill>
                            <a:schemeClr val="tx1"/>
                          </a:solidFill>
                          <a:latin typeface="Times New Roman" charset="0"/>
                          <a:ea typeface="Times New Roman" charset="0"/>
                          <a:cs typeface="Times New Roman" charset="0"/>
                        </a:rPr>
                        <a:t>-0.152 (0.021)</a:t>
                      </a:r>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1" i="0" dirty="0">
                          <a:solidFill>
                            <a:schemeClr val="tx1"/>
                          </a:solidFill>
                          <a:latin typeface="Times New Roman" charset="0"/>
                          <a:ea typeface="Times New Roman" charset="0"/>
                          <a:cs typeface="Times New Roman" charset="0"/>
                        </a:rPr>
                        <a:t>-7.180</a:t>
                      </a:r>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1" i="0" dirty="0">
                          <a:solidFill>
                            <a:schemeClr val="tx1"/>
                          </a:solidFill>
                          <a:latin typeface="Times New Roman" charset="0"/>
                          <a:ea typeface="Times New Roman" charset="0"/>
                          <a:cs typeface="Times New Roman" charset="0"/>
                        </a:rPr>
                        <a:t>&lt; .001</a:t>
                      </a:r>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36164716"/>
                  </a:ext>
                </a:extLst>
              </a:tr>
              <a:tr h="244369">
                <a:tc>
                  <a:txBody>
                    <a:bodyPr/>
                    <a:lstStyle/>
                    <a:p>
                      <a:r>
                        <a:rPr lang="en-US" sz="3000" b="1" dirty="0">
                          <a:solidFill>
                            <a:schemeClr val="tx1"/>
                          </a:solidFill>
                          <a:latin typeface="Times New Roman" charset="0"/>
                          <a:ea typeface="Times New Roman" charset="0"/>
                          <a:cs typeface="Times New Roman" charset="0"/>
                        </a:rPr>
                        <a:t>Valence 2</a:t>
                      </a:r>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1" i="0" dirty="0">
                          <a:solidFill>
                            <a:schemeClr val="tx1"/>
                          </a:solidFill>
                          <a:latin typeface="Times New Roman" charset="0"/>
                          <a:ea typeface="Times New Roman" charset="0"/>
                          <a:cs typeface="Times New Roman" charset="0"/>
                        </a:rPr>
                        <a:t>0.056 (0.022)</a:t>
                      </a:r>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1" i="0" dirty="0">
                          <a:solidFill>
                            <a:schemeClr val="tx1"/>
                          </a:solidFill>
                          <a:latin typeface="Times New Roman" charset="0"/>
                          <a:ea typeface="Times New Roman" charset="0"/>
                          <a:cs typeface="Times New Roman" charset="0"/>
                        </a:rPr>
                        <a:t>2.542</a:t>
                      </a:r>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1" i="0" dirty="0">
                          <a:solidFill>
                            <a:schemeClr val="tx1"/>
                          </a:solidFill>
                          <a:latin typeface="Times New Roman" charset="0"/>
                          <a:ea typeface="Times New Roman" charset="0"/>
                          <a:cs typeface="Times New Roman" charset="0"/>
                        </a:rPr>
                        <a:t>.011</a:t>
                      </a:r>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244369">
                <a:tc>
                  <a:txBody>
                    <a:bodyPr/>
                    <a:lstStyle/>
                    <a:p>
                      <a:r>
                        <a:rPr lang="en-US" sz="3000" dirty="0">
                          <a:solidFill>
                            <a:schemeClr val="tx1"/>
                          </a:solidFill>
                          <a:latin typeface="Times New Roman" charset="0"/>
                          <a:ea typeface="Times New Roman" charset="0"/>
                          <a:cs typeface="Times New Roman" charset="0"/>
                        </a:rPr>
                        <a:t>Imageability 1</a:t>
                      </a:r>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i="0" dirty="0">
                          <a:solidFill>
                            <a:schemeClr val="tx1"/>
                          </a:solidFill>
                          <a:latin typeface="Times New Roman" charset="0"/>
                          <a:ea typeface="Times New Roman" charset="0"/>
                          <a:cs typeface="Times New Roman" charset="0"/>
                        </a:rPr>
                        <a:t>0.052 (0.036)</a:t>
                      </a:r>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i="0" dirty="0">
                          <a:solidFill>
                            <a:schemeClr val="tx1"/>
                          </a:solidFill>
                          <a:latin typeface="Times New Roman" charset="0"/>
                          <a:ea typeface="Times New Roman" charset="0"/>
                          <a:cs typeface="Times New Roman" charset="0"/>
                        </a:rPr>
                        <a:t>1.429</a:t>
                      </a:r>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i="0" dirty="0">
                          <a:solidFill>
                            <a:schemeClr val="tx1"/>
                          </a:solidFill>
                          <a:latin typeface="Times New Roman" charset="0"/>
                          <a:ea typeface="Times New Roman" charset="0"/>
                          <a:cs typeface="Times New Roman" charset="0"/>
                        </a:rPr>
                        <a:t>.153</a:t>
                      </a:r>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60550827"/>
                  </a:ext>
                </a:extLst>
              </a:tr>
              <a:tr h="244369">
                <a:tc>
                  <a:txBody>
                    <a:bodyPr/>
                    <a:lstStyle/>
                    <a:p>
                      <a:r>
                        <a:rPr lang="en-US" sz="3000" b="1" dirty="0">
                          <a:solidFill>
                            <a:schemeClr val="tx1"/>
                          </a:solidFill>
                          <a:latin typeface="Times New Roman" charset="0"/>
                          <a:ea typeface="Times New Roman" charset="0"/>
                          <a:cs typeface="Times New Roman" charset="0"/>
                        </a:rPr>
                        <a:t>Concreteness 2</a:t>
                      </a:r>
                    </a:p>
                  </a:txBody>
                  <a:tcPr>
                    <a:lnL w="12700" cmpd="sng">
                      <a:noFill/>
                    </a:lnL>
                    <a:lnR w="12700" cmpd="sng">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1" i="0" dirty="0">
                          <a:solidFill>
                            <a:schemeClr val="tx1"/>
                          </a:solidFill>
                          <a:latin typeface="Times New Roman" charset="0"/>
                          <a:ea typeface="Times New Roman" charset="0"/>
                          <a:cs typeface="Times New Roman" charset="0"/>
                        </a:rPr>
                        <a:t>-0.204 (0.030)</a:t>
                      </a:r>
                    </a:p>
                  </a:txBody>
                  <a:tcPr>
                    <a:lnL w="12700" cmpd="sng">
                      <a:noFill/>
                    </a:lnL>
                    <a:lnR w="12700" cmpd="sng">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1" i="0" dirty="0">
                          <a:solidFill>
                            <a:schemeClr val="tx1"/>
                          </a:solidFill>
                          <a:latin typeface="Times New Roman" charset="0"/>
                          <a:ea typeface="Times New Roman" charset="0"/>
                          <a:cs typeface="Times New Roman" charset="0"/>
                        </a:rPr>
                        <a:t>-6.733</a:t>
                      </a:r>
                    </a:p>
                  </a:txBody>
                  <a:tcPr>
                    <a:lnL w="12700" cmpd="sng">
                      <a:noFill/>
                    </a:lnL>
                    <a:lnR w="12700" cmpd="sng">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1" i="0" dirty="0">
                          <a:solidFill>
                            <a:schemeClr val="tx1"/>
                          </a:solidFill>
                          <a:latin typeface="Times New Roman" charset="0"/>
                          <a:ea typeface="Times New Roman" charset="0"/>
                          <a:cs typeface="Times New Roman" charset="0"/>
                        </a:rPr>
                        <a:t>&lt; .001</a:t>
                      </a:r>
                    </a:p>
                  </a:txBody>
                  <a:tcPr>
                    <a:lnL w="12700" cmpd="sng">
                      <a:noFill/>
                    </a:lnL>
                    <a:lnR w="12700" cmpd="sng">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18346336"/>
                  </a:ext>
                </a:extLst>
              </a:tr>
              <a:tr h="244369">
                <a:tc>
                  <a:txBody>
                    <a:bodyPr/>
                    <a:lstStyle/>
                    <a:p>
                      <a:r>
                        <a:rPr lang="en-US" sz="3000" dirty="0">
                          <a:solidFill>
                            <a:schemeClr val="tx1"/>
                          </a:solidFill>
                          <a:latin typeface="Times New Roman" charset="0"/>
                          <a:ea typeface="Times New Roman" charset="0"/>
                          <a:cs typeface="Times New Roman" charset="0"/>
                        </a:rPr>
                        <a:t>QSS</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i="0" dirty="0">
                          <a:solidFill>
                            <a:schemeClr val="tx1"/>
                          </a:solidFill>
                          <a:latin typeface="Times New Roman" charset="0"/>
                          <a:ea typeface="Times New Roman" charset="0"/>
                          <a:cs typeface="Times New Roman" charset="0"/>
                        </a:rPr>
                        <a:t>0.003 (0.004)</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i="0" dirty="0">
                          <a:solidFill>
                            <a:schemeClr val="tx1"/>
                          </a:solidFill>
                          <a:latin typeface="Times New Roman" charset="0"/>
                          <a:ea typeface="Times New Roman" charset="0"/>
                          <a:cs typeface="Times New Roman" charset="0"/>
                        </a:rPr>
                        <a:t>0.925</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i="0" dirty="0">
                          <a:solidFill>
                            <a:schemeClr val="tx1"/>
                          </a:solidFill>
                          <a:latin typeface="Times New Roman" charset="0"/>
                          <a:ea typeface="Times New Roman" charset="0"/>
                          <a:cs typeface="Times New Roman" charset="0"/>
                        </a:rPr>
                        <a:t>.355</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19811040"/>
                  </a:ext>
                </a:extLst>
              </a:tr>
              <a:tr h="244369">
                <a:tc>
                  <a:txBody>
                    <a:bodyPr/>
                    <a:lstStyle/>
                    <a:p>
                      <a:r>
                        <a:rPr lang="en-US" sz="3000" dirty="0">
                          <a:solidFill>
                            <a:schemeClr val="tx1"/>
                          </a:solidFill>
                          <a:latin typeface="Times New Roman" charset="0"/>
                          <a:ea typeface="Times New Roman" charset="0"/>
                          <a:cs typeface="Times New Roman" charset="0"/>
                        </a:rPr>
                        <a:t>TSS</a:t>
                      </a:r>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i="0" dirty="0">
                          <a:solidFill>
                            <a:schemeClr val="tx1"/>
                          </a:solidFill>
                          <a:latin typeface="Times New Roman" charset="0"/>
                          <a:ea typeface="Times New Roman" charset="0"/>
                          <a:cs typeface="Times New Roman" charset="0"/>
                        </a:rPr>
                        <a:t>-0.003 (0.005)</a:t>
                      </a:r>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i="0" dirty="0">
                          <a:solidFill>
                            <a:schemeClr val="tx1"/>
                          </a:solidFill>
                          <a:latin typeface="Times New Roman" charset="0"/>
                          <a:ea typeface="Times New Roman" charset="0"/>
                          <a:cs typeface="Times New Roman" charset="0"/>
                        </a:rPr>
                        <a:t>-0.647</a:t>
                      </a:r>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i="0" dirty="0">
                          <a:solidFill>
                            <a:schemeClr val="tx1"/>
                          </a:solidFill>
                          <a:latin typeface="Times New Roman" charset="0"/>
                          <a:ea typeface="Times New Roman" charset="0"/>
                          <a:cs typeface="Times New Roman" charset="0"/>
                        </a:rPr>
                        <a:t>.518</a:t>
                      </a:r>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70523798"/>
                  </a:ext>
                </a:extLst>
              </a:tr>
              <a:tr h="244369">
                <a:tc>
                  <a:txBody>
                    <a:bodyPr/>
                    <a:lstStyle/>
                    <a:p>
                      <a:r>
                        <a:rPr lang="en-US" sz="3000" b="1" dirty="0">
                          <a:solidFill>
                            <a:schemeClr val="tx1"/>
                          </a:solidFill>
                          <a:latin typeface="Times New Roman" charset="0"/>
                          <a:ea typeface="Times New Roman" charset="0"/>
                          <a:cs typeface="Times New Roman" charset="0"/>
                        </a:rPr>
                        <a:t>FSS 1</a:t>
                      </a:r>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1" i="0" dirty="0">
                          <a:solidFill>
                            <a:schemeClr val="tx1"/>
                          </a:solidFill>
                          <a:latin typeface="Times New Roman" charset="0"/>
                          <a:ea typeface="Times New Roman" charset="0"/>
                          <a:cs typeface="Times New Roman" charset="0"/>
                        </a:rPr>
                        <a:t>-0.008 (0.002)</a:t>
                      </a:r>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1" i="0" dirty="0">
                          <a:solidFill>
                            <a:schemeClr val="tx1"/>
                          </a:solidFill>
                          <a:latin typeface="Times New Roman" charset="0"/>
                          <a:ea typeface="Times New Roman" charset="0"/>
                          <a:cs typeface="Times New Roman" charset="0"/>
                        </a:rPr>
                        <a:t>-3.418</a:t>
                      </a:r>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1" i="0" dirty="0">
                          <a:solidFill>
                            <a:schemeClr val="tx1"/>
                          </a:solidFill>
                          <a:latin typeface="Times New Roman" charset="0"/>
                          <a:ea typeface="Times New Roman" charset="0"/>
                          <a:cs typeface="Times New Roman" charset="0"/>
                        </a:rPr>
                        <a:t>.001</a:t>
                      </a:r>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5199167"/>
                  </a:ext>
                </a:extLst>
              </a:tr>
              <a:tr h="244369">
                <a:tc>
                  <a:txBody>
                    <a:bodyPr/>
                    <a:lstStyle/>
                    <a:p>
                      <a:r>
                        <a:rPr lang="en-US" sz="3000" b="1" dirty="0">
                          <a:solidFill>
                            <a:schemeClr val="tx1"/>
                          </a:solidFill>
                          <a:latin typeface="Times New Roman" charset="0"/>
                          <a:ea typeface="Times New Roman" charset="0"/>
                          <a:cs typeface="Times New Roman" charset="0"/>
                        </a:rPr>
                        <a:t>FSS 2</a:t>
                      </a:r>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1" i="0" dirty="0">
                          <a:solidFill>
                            <a:schemeClr val="tx1"/>
                          </a:solidFill>
                          <a:latin typeface="Times New Roman" charset="0"/>
                          <a:ea typeface="Times New Roman" charset="0"/>
                          <a:cs typeface="Times New Roman" charset="0"/>
                        </a:rPr>
                        <a:t>0.009 (0.002)</a:t>
                      </a:r>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1" i="0" dirty="0">
                          <a:solidFill>
                            <a:schemeClr val="tx1"/>
                          </a:solidFill>
                          <a:latin typeface="Times New Roman" charset="0"/>
                          <a:ea typeface="Times New Roman" charset="0"/>
                          <a:cs typeface="Times New Roman" charset="0"/>
                        </a:rPr>
                        <a:t>4.259</a:t>
                      </a:r>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1" i="0" dirty="0">
                          <a:solidFill>
                            <a:schemeClr val="tx1"/>
                          </a:solidFill>
                          <a:latin typeface="Times New Roman" charset="0"/>
                          <a:ea typeface="Times New Roman" charset="0"/>
                          <a:cs typeface="Times New Roman" charset="0"/>
                        </a:rPr>
                        <a:t>&lt; .001</a:t>
                      </a:r>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33841214"/>
                  </a:ext>
                </a:extLst>
              </a:tr>
              <a:tr h="244369">
                <a:tc>
                  <a:txBody>
                    <a:bodyPr/>
                    <a:lstStyle/>
                    <a:p>
                      <a:r>
                        <a:rPr lang="en-US" sz="3000" dirty="0">
                          <a:solidFill>
                            <a:schemeClr val="tx1"/>
                          </a:solidFill>
                          <a:latin typeface="Times New Roman" charset="0"/>
                          <a:ea typeface="Times New Roman" charset="0"/>
                          <a:cs typeface="Times New Roman" charset="0"/>
                        </a:rPr>
                        <a:t>Ortho N 1</a:t>
                      </a:r>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i="0" dirty="0">
                          <a:solidFill>
                            <a:schemeClr val="tx1"/>
                          </a:solidFill>
                          <a:latin typeface="Times New Roman" charset="0"/>
                          <a:ea typeface="Times New Roman" charset="0"/>
                          <a:cs typeface="Times New Roman" charset="0"/>
                        </a:rPr>
                        <a:t>-0.001 (0.006)</a:t>
                      </a:r>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i="0" dirty="0">
                          <a:solidFill>
                            <a:schemeClr val="tx1"/>
                          </a:solidFill>
                          <a:latin typeface="Times New Roman" charset="0"/>
                          <a:ea typeface="Times New Roman" charset="0"/>
                          <a:cs typeface="Times New Roman" charset="0"/>
                        </a:rPr>
                        <a:t>-0.187</a:t>
                      </a:r>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i="0" dirty="0">
                          <a:solidFill>
                            <a:schemeClr val="tx1"/>
                          </a:solidFill>
                          <a:latin typeface="Times New Roman" charset="0"/>
                          <a:ea typeface="Times New Roman" charset="0"/>
                          <a:cs typeface="Times New Roman" charset="0"/>
                        </a:rPr>
                        <a:t>.852</a:t>
                      </a:r>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03251685"/>
                  </a:ext>
                </a:extLst>
              </a:tr>
              <a:tr h="244369">
                <a:tc>
                  <a:txBody>
                    <a:bodyPr/>
                    <a:lstStyle/>
                    <a:p>
                      <a:r>
                        <a:rPr lang="en-US" sz="3000" dirty="0">
                          <a:solidFill>
                            <a:schemeClr val="tx1"/>
                          </a:solidFill>
                          <a:latin typeface="Times New Roman" charset="0"/>
                          <a:ea typeface="Times New Roman" charset="0"/>
                          <a:cs typeface="Times New Roman" charset="0"/>
                        </a:rPr>
                        <a:t>Ortho N 2</a:t>
                      </a:r>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i="0" dirty="0">
                          <a:solidFill>
                            <a:schemeClr val="tx1"/>
                          </a:solidFill>
                          <a:latin typeface="Times New Roman" charset="0"/>
                          <a:ea typeface="Times New Roman" charset="0"/>
                          <a:cs typeface="Times New Roman" charset="0"/>
                        </a:rPr>
                        <a:t>-0.007 (0.005)</a:t>
                      </a:r>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i="0" dirty="0">
                          <a:solidFill>
                            <a:schemeClr val="tx1"/>
                          </a:solidFill>
                          <a:latin typeface="Times New Roman" charset="0"/>
                          <a:ea typeface="Times New Roman" charset="0"/>
                          <a:cs typeface="Times New Roman" charset="0"/>
                        </a:rPr>
                        <a:t>-1.436</a:t>
                      </a:r>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i="0" dirty="0">
                          <a:solidFill>
                            <a:schemeClr val="tx1"/>
                          </a:solidFill>
                          <a:latin typeface="Times New Roman" charset="0"/>
                          <a:ea typeface="Times New Roman" charset="0"/>
                          <a:cs typeface="Times New Roman" charset="0"/>
                        </a:rPr>
                        <a:t>.151</a:t>
                      </a:r>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89526452"/>
                  </a:ext>
                </a:extLst>
              </a:tr>
              <a:tr h="244369">
                <a:tc>
                  <a:txBody>
                    <a:bodyPr/>
                    <a:lstStyle/>
                    <a:p>
                      <a:r>
                        <a:rPr lang="en-US" sz="3000" dirty="0">
                          <a:solidFill>
                            <a:schemeClr val="tx1"/>
                          </a:solidFill>
                          <a:latin typeface="Times New Roman" charset="0"/>
                          <a:ea typeface="Times New Roman" charset="0"/>
                          <a:cs typeface="Times New Roman" charset="0"/>
                        </a:rPr>
                        <a:t>Phono N 1</a:t>
                      </a:r>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i="0" dirty="0">
                          <a:solidFill>
                            <a:schemeClr val="tx1"/>
                          </a:solidFill>
                          <a:latin typeface="Times New Roman" charset="0"/>
                          <a:ea typeface="Times New Roman" charset="0"/>
                          <a:cs typeface="Times New Roman" charset="0"/>
                        </a:rPr>
                        <a:t>0.001 (0.002)</a:t>
                      </a:r>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dirty="0">
                          <a:solidFill>
                            <a:schemeClr val="tx1"/>
                          </a:solidFill>
                          <a:latin typeface="Times New Roman" charset="0"/>
                          <a:ea typeface="Times New Roman" charset="0"/>
                          <a:cs typeface="Times New Roman" charset="0"/>
                        </a:rPr>
                        <a:t>0.548</a:t>
                      </a:r>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dirty="0">
                          <a:solidFill>
                            <a:schemeClr val="tx1"/>
                          </a:solidFill>
                          <a:latin typeface="Times New Roman" charset="0"/>
                          <a:ea typeface="Times New Roman" charset="0"/>
                          <a:cs typeface="Times New Roman" charset="0"/>
                        </a:rPr>
                        <a:t>.584</a:t>
                      </a:r>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65386206"/>
                  </a:ext>
                </a:extLst>
              </a:tr>
              <a:tr h="244369">
                <a:tc>
                  <a:txBody>
                    <a:bodyPr/>
                    <a:lstStyle/>
                    <a:p>
                      <a:r>
                        <a:rPr lang="en-US" sz="3000" b="1" dirty="0">
                          <a:solidFill>
                            <a:schemeClr val="tx1"/>
                          </a:solidFill>
                          <a:latin typeface="Times New Roman" charset="0"/>
                          <a:ea typeface="Times New Roman" charset="0"/>
                          <a:cs typeface="Times New Roman" charset="0"/>
                        </a:rPr>
                        <a:t>Phono N 2</a:t>
                      </a:r>
                    </a:p>
                  </a:txBody>
                  <a:tcP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000" b="1" i="0" dirty="0">
                          <a:solidFill>
                            <a:schemeClr val="tx1"/>
                          </a:solidFill>
                          <a:latin typeface="Times New Roman" charset="0"/>
                          <a:ea typeface="Times New Roman" charset="0"/>
                          <a:cs typeface="Times New Roman" charset="0"/>
                        </a:rPr>
                        <a:t>-0.006 (0.002)</a:t>
                      </a:r>
                    </a:p>
                  </a:txBody>
                  <a:tcP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000" b="1" dirty="0">
                          <a:solidFill>
                            <a:schemeClr val="tx1"/>
                          </a:solidFill>
                          <a:latin typeface="Times New Roman" charset="0"/>
                          <a:ea typeface="Times New Roman" charset="0"/>
                          <a:cs typeface="Times New Roman" charset="0"/>
                        </a:rPr>
                        <a:t>-2.662</a:t>
                      </a:r>
                    </a:p>
                  </a:txBody>
                  <a:tcP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000" b="1" dirty="0">
                          <a:solidFill>
                            <a:schemeClr val="tx1"/>
                          </a:solidFill>
                          <a:latin typeface="Times New Roman" charset="0"/>
                          <a:ea typeface="Times New Roman" charset="0"/>
                          <a:cs typeface="Times New Roman" charset="0"/>
                        </a:rPr>
                        <a:t>.008</a:t>
                      </a:r>
                    </a:p>
                  </a:txBody>
                  <a:tcP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60408921"/>
                  </a:ext>
                </a:extLst>
              </a:tr>
              <a:tr h="244369">
                <a:tc>
                  <a:txBody>
                    <a:bodyPr/>
                    <a:lstStyle/>
                    <a:p>
                      <a:r>
                        <a:rPr lang="en-US" sz="3000" b="1" dirty="0">
                          <a:solidFill>
                            <a:schemeClr val="tx1"/>
                          </a:solidFill>
                          <a:latin typeface="Times New Roman" charset="0"/>
                          <a:ea typeface="Times New Roman" charset="0"/>
                          <a:cs typeface="Times New Roman" charset="0"/>
                        </a:rPr>
                        <a:t>FSG</a:t>
                      </a:r>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sz="3000" b="1" i="0" dirty="0">
                          <a:solidFill>
                            <a:schemeClr val="tx1"/>
                          </a:solidFill>
                          <a:latin typeface="Times New Roman" charset="0"/>
                          <a:ea typeface="Times New Roman" charset="0"/>
                          <a:cs typeface="Times New Roman" charset="0"/>
                        </a:rPr>
                        <a:t>1.866 (0.210)</a:t>
                      </a:r>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sz="3000" b="1" dirty="0">
                          <a:solidFill>
                            <a:schemeClr val="tx1"/>
                          </a:solidFill>
                          <a:latin typeface="Times New Roman" charset="0"/>
                          <a:ea typeface="Times New Roman" charset="0"/>
                          <a:cs typeface="Times New Roman" charset="0"/>
                        </a:rPr>
                        <a:t>8.880</a:t>
                      </a:r>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sz="3000" b="1" dirty="0">
                          <a:solidFill>
                            <a:schemeClr val="tx1"/>
                          </a:solidFill>
                          <a:latin typeface="Times New Roman" charset="0"/>
                          <a:ea typeface="Times New Roman" charset="0"/>
                          <a:cs typeface="Times New Roman" charset="0"/>
                        </a:rPr>
                        <a:t>&lt; .001</a:t>
                      </a:r>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880914959"/>
                  </a:ext>
                </a:extLst>
              </a:tr>
              <a:tr h="244369">
                <a:tc>
                  <a:txBody>
                    <a:bodyPr/>
                    <a:lstStyle/>
                    <a:p>
                      <a:r>
                        <a:rPr lang="en-US" sz="3000" b="1" dirty="0">
                          <a:solidFill>
                            <a:schemeClr val="tx1"/>
                          </a:solidFill>
                          <a:latin typeface="Times New Roman" charset="0"/>
                          <a:ea typeface="Times New Roman" charset="0"/>
                          <a:cs typeface="Times New Roman" charset="0"/>
                        </a:rPr>
                        <a:t>LSA</a:t>
                      </a:r>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sz="3000" b="1" i="0" dirty="0">
                          <a:solidFill>
                            <a:schemeClr val="tx1"/>
                          </a:solidFill>
                          <a:latin typeface="Times New Roman" charset="0"/>
                          <a:ea typeface="Times New Roman" charset="0"/>
                          <a:cs typeface="Times New Roman" charset="0"/>
                        </a:rPr>
                        <a:t>0.687 (0.146)</a:t>
                      </a:r>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sz="3000" b="1" dirty="0">
                          <a:solidFill>
                            <a:schemeClr val="tx1"/>
                          </a:solidFill>
                          <a:latin typeface="Times New Roman" charset="0"/>
                          <a:ea typeface="Times New Roman" charset="0"/>
                          <a:cs typeface="Times New Roman" charset="0"/>
                        </a:rPr>
                        <a:t>4.710</a:t>
                      </a:r>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sz="3000" b="1" dirty="0">
                          <a:solidFill>
                            <a:schemeClr val="tx1"/>
                          </a:solidFill>
                          <a:latin typeface="Times New Roman" charset="0"/>
                          <a:ea typeface="Times New Roman" charset="0"/>
                          <a:cs typeface="Times New Roman" charset="0"/>
                        </a:rPr>
                        <a:t>&lt; .001</a:t>
                      </a:r>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468761299"/>
                  </a:ext>
                </a:extLst>
              </a:tr>
              <a:tr h="244369">
                <a:tc>
                  <a:txBody>
                    <a:bodyPr/>
                    <a:lstStyle/>
                    <a:p>
                      <a:r>
                        <a:rPr lang="en-US" sz="3000" b="1" dirty="0">
                          <a:solidFill>
                            <a:schemeClr val="tx1"/>
                          </a:solidFill>
                          <a:latin typeface="Times New Roman" charset="0"/>
                          <a:ea typeface="Times New Roman" charset="0"/>
                          <a:cs typeface="Times New Roman" charset="0"/>
                        </a:rPr>
                        <a:t>COS</a:t>
                      </a:r>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sz="3000" b="1" i="0" dirty="0">
                          <a:solidFill>
                            <a:schemeClr val="tx1"/>
                          </a:solidFill>
                          <a:latin typeface="Times New Roman" charset="0"/>
                          <a:ea typeface="Times New Roman" charset="0"/>
                          <a:cs typeface="Times New Roman" charset="0"/>
                        </a:rPr>
                        <a:t>0.277 (0.102)</a:t>
                      </a:r>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sz="3000" b="1" dirty="0">
                          <a:solidFill>
                            <a:schemeClr val="tx1"/>
                          </a:solidFill>
                          <a:latin typeface="Times New Roman" charset="0"/>
                          <a:ea typeface="Times New Roman" charset="0"/>
                          <a:cs typeface="Times New Roman" charset="0"/>
                        </a:rPr>
                        <a:t>2.713</a:t>
                      </a:r>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sz="3000" b="1" dirty="0">
                          <a:solidFill>
                            <a:schemeClr val="tx1"/>
                          </a:solidFill>
                          <a:latin typeface="Times New Roman" charset="0"/>
                          <a:ea typeface="Times New Roman" charset="0"/>
                          <a:cs typeface="Times New Roman" charset="0"/>
                        </a:rPr>
                        <a:t>.007</a:t>
                      </a:r>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2254186996"/>
                  </a:ext>
                </a:extLst>
              </a:tr>
              <a:tr h="244369">
                <a:tc>
                  <a:txBody>
                    <a:bodyPr/>
                    <a:lstStyle/>
                    <a:p>
                      <a:r>
                        <a:rPr lang="en-US" sz="3000" b="1" dirty="0">
                          <a:solidFill>
                            <a:schemeClr val="tx1"/>
                          </a:solidFill>
                          <a:latin typeface="Times New Roman" charset="0"/>
                          <a:ea typeface="Times New Roman" charset="0"/>
                          <a:cs typeface="Times New Roman" charset="0"/>
                        </a:rPr>
                        <a:t>FSG:LSA:COS</a:t>
                      </a:r>
                    </a:p>
                  </a:txBody>
                  <a:tcP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000" b="1" i="0" dirty="0">
                          <a:solidFill>
                            <a:schemeClr val="tx1"/>
                          </a:solidFill>
                          <a:latin typeface="Times New Roman" charset="0"/>
                          <a:ea typeface="Times New Roman" charset="0"/>
                          <a:cs typeface="Times New Roman" charset="0"/>
                        </a:rPr>
                        <a:t>-8.808 (3.161)</a:t>
                      </a:r>
                    </a:p>
                  </a:txBody>
                  <a:tcP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000" b="1" dirty="0">
                          <a:solidFill>
                            <a:schemeClr val="tx1"/>
                          </a:solidFill>
                          <a:latin typeface="Times New Roman" charset="0"/>
                          <a:ea typeface="Times New Roman" charset="0"/>
                          <a:cs typeface="Times New Roman" charset="0"/>
                        </a:rPr>
                        <a:t>-2.786</a:t>
                      </a:r>
                    </a:p>
                  </a:txBody>
                  <a:tcP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000" b="1" dirty="0">
                          <a:solidFill>
                            <a:schemeClr val="tx1"/>
                          </a:solidFill>
                          <a:latin typeface="Times New Roman" charset="0"/>
                          <a:ea typeface="Times New Roman" charset="0"/>
                          <a:cs typeface="Times New Roman" charset="0"/>
                        </a:rPr>
                        <a:t>.005</a:t>
                      </a:r>
                    </a:p>
                  </a:txBody>
                  <a:tcP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83520224"/>
                  </a:ext>
                </a:extLst>
              </a:tr>
            </a:tbl>
          </a:graphicData>
        </a:graphic>
      </p:graphicFrame>
      <p:graphicFrame>
        <p:nvGraphicFramePr>
          <p:cNvPr id="40" name="Table 39">
            <a:extLst>
              <a:ext uri="{FF2B5EF4-FFF2-40B4-BE49-F238E27FC236}">
                <a16:creationId xmlns:a16="http://schemas.microsoft.com/office/drawing/2014/main" id="{37863753-1CA9-4AAB-AA16-40A21A7EDFCC}"/>
              </a:ext>
            </a:extLst>
          </p:cNvPr>
          <p:cNvGraphicFramePr>
            <a:graphicFrameLocks noGrp="1"/>
          </p:cNvGraphicFramePr>
          <p:nvPr>
            <p:extLst>
              <p:ext uri="{D42A27DB-BD31-4B8C-83A1-F6EECF244321}">
                <p14:modId xmlns:p14="http://schemas.microsoft.com/office/powerpoint/2010/main" val="1569538520"/>
              </p:ext>
            </p:extLst>
          </p:nvPr>
        </p:nvGraphicFramePr>
        <p:xfrm>
          <a:off x="29417812" y="5829808"/>
          <a:ext cx="12475188" cy="14264640"/>
        </p:xfrm>
        <a:graphic>
          <a:graphicData uri="http://schemas.openxmlformats.org/drawingml/2006/table">
            <a:tbl>
              <a:tblPr firstRow="1" bandRow="1">
                <a:tableStyleId>{5C22544A-7EE6-4342-B048-85BDC9FD1C3A}</a:tableStyleId>
              </a:tblPr>
              <a:tblGrid>
                <a:gridCol w="2794054">
                  <a:extLst>
                    <a:ext uri="{9D8B030D-6E8A-4147-A177-3AD203B41FA5}">
                      <a16:colId xmlns:a16="http://schemas.microsoft.com/office/drawing/2014/main" val="20000"/>
                    </a:ext>
                  </a:extLst>
                </a:gridCol>
                <a:gridCol w="2876722">
                  <a:extLst>
                    <a:ext uri="{9D8B030D-6E8A-4147-A177-3AD203B41FA5}">
                      <a16:colId xmlns:a16="http://schemas.microsoft.com/office/drawing/2014/main" val="20001"/>
                    </a:ext>
                  </a:extLst>
                </a:gridCol>
                <a:gridCol w="3402206">
                  <a:extLst>
                    <a:ext uri="{9D8B030D-6E8A-4147-A177-3AD203B41FA5}">
                      <a16:colId xmlns:a16="http://schemas.microsoft.com/office/drawing/2014/main" val="20002"/>
                    </a:ext>
                  </a:extLst>
                </a:gridCol>
                <a:gridCol w="3402206">
                  <a:extLst>
                    <a:ext uri="{9D8B030D-6E8A-4147-A177-3AD203B41FA5}">
                      <a16:colId xmlns:a16="http://schemas.microsoft.com/office/drawing/2014/main" val="20003"/>
                    </a:ext>
                  </a:extLst>
                </a:gridCol>
              </a:tblGrid>
              <a:tr h="244369">
                <a:tc>
                  <a:txBody>
                    <a:bodyPr/>
                    <a:lstStyle/>
                    <a:p>
                      <a:r>
                        <a:rPr lang="en-US" sz="3000" dirty="0">
                          <a:solidFill>
                            <a:schemeClr val="tx1"/>
                          </a:solidFill>
                          <a:latin typeface="Times New Roman" charset="0"/>
                          <a:ea typeface="Times New Roman" charset="0"/>
                          <a:cs typeface="Times New Roman" charset="0"/>
                        </a:rPr>
                        <a:t>Predictor</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000" i="1" dirty="0">
                          <a:solidFill>
                            <a:schemeClr val="tx1"/>
                          </a:solidFill>
                          <a:latin typeface="Times New Roman" charset="0"/>
                          <a:ea typeface="Times New Roman" charset="0"/>
                          <a:cs typeface="Times New Roman" charset="0"/>
                        </a:rPr>
                        <a:t>b (SE)</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000" i="1" dirty="0">
                          <a:solidFill>
                            <a:schemeClr val="tx1"/>
                          </a:solidFill>
                          <a:latin typeface="Times New Roman" charset="0"/>
                          <a:ea typeface="Times New Roman" charset="0"/>
                          <a:cs typeface="Times New Roman" charset="0"/>
                        </a:rPr>
                        <a:t>t</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000" i="1" dirty="0">
                          <a:solidFill>
                            <a:schemeClr val="tx1"/>
                          </a:solidFill>
                          <a:latin typeface="Times New Roman" charset="0"/>
                          <a:ea typeface="Times New Roman" charset="0"/>
                          <a:cs typeface="Times New Roman" charset="0"/>
                        </a:rPr>
                        <a:t>p</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244369">
                <a:tc>
                  <a:txBody>
                    <a:bodyPr/>
                    <a:lstStyle/>
                    <a:p>
                      <a:r>
                        <a:rPr lang="en-US" sz="3000" b="1" dirty="0">
                          <a:solidFill>
                            <a:schemeClr val="tx1"/>
                          </a:solidFill>
                          <a:latin typeface="Times New Roman" charset="0"/>
                          <a:ea typeface="Times New Roman" charset="0"/>
                          <a:cs typeface="Times New Roman" charset="0"/>
                        </a:rPr>
                        <a:t>SUBTLEX 1</a:t>
                      </a:r>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sz="3000" b="1" i="0" dirty="0">
                          <a:solidFill>
                            <a:schemeClr val="tx1"/>
                          </a:solidFill>
                          <a:latin typeface="Times New Roman" charset="0"/>
                          <a:ea typeface="Times New Roman" charset="0"/>
                          <a:cs typeface="Times New Roman" charset="0"/>
                        </a:rPr>
                        <a:t>0.023 (0.006)</a:t>
                      </a:r>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sz="3000" b="1" i="0" dirty="0">
                          <a:solidFill>
                            <a:schemeClr val="tx1"/>
                          </a:solidFill>
                          <a:latin typeface="Times New Roman" charset="0"/>
                          <a:ea typeface="Times New Roman" charset="0"/>
                          <a:cs typeface="Times New Roman" charset="0"/>
                        </a:rPr>
                        <a:t>3.990</a:t>
                      </a:r>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sz="3000" b="1" i="0" dirty="0">
                          <a:solidFill>
                            <a:schemeClr val="tx1"/>
                          </a:solidFill>
                          <a:latin typeface="Times New Roman" charset="0"/>
                          <a:ea typeface="Times New Roman" charset="0"/>
                          <a:cs typeface="Times New Roman" charset="0"/>
                        </a:rPr>
                        <a:t>&lt; .001</a:t>
                      </a:r>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2486289088"/>
                  </a:ext>
                </a:extLst>
              </a:tr>
              <a:tr h="244369">
                <a:tc>
                  <a:txBody>
                    <a:bodyPr/>
                    <a:lstStyle/>
                    <a:p>
                      <a:r>
                        <a:rPr lang="en-US" sz="3000" b="1" dirty="0">
                          <a:solidFill>
                            <a:schemeClr val="tx1"/>
                          </a:solidFill>
                          <a:latin typeface="Times New Roman" charset="0"/>
                          <a:ea typeface="Times New Roman" charset="0"/>
                          <a:cs typeface="Times New Roman" charset="0"/>
                        </a:rPr>
                        <a:t>SUBTLEX 2</a:t>
                      </a:r>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sz="3000" b="1" i="0" dirty="0">
                          <a:solidFill>
                            <a:schemeClr val="tx1"/>
                          </a:solidFill>
                          <a:latin typeface="Times New Roman" charset="0"/>
                          <a:ea typeface="Times New Roman" charset="0"/>
                          <a:cs typeface="Times New Roman" charset="0"/>
                        </a:rPr>
                        <a:t>-0.019 (0.006)</a:t>
                      </a:r>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sz="3000" b="1" i="0" dirty="0">
                          <a:solidFill>
                            <a:schemeClr val="tx1"/>
                          </a:solidFill>
                          <a:latin typeface="Times New Roman" charset="0"/>
                          <a:ea typeface="Times New Roman" charset="0"/>
                          <a:cs typeface="Times New Roman" charset="0"/>
                        </a:rPr>
                        <a:t>-3.212</a:t>
                      </a:r>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sz="3000" b="1" i="0" dirty="0">
                          <a:solidFill>
                            <a:schemeClr val="tx1"/>
                          </a:solidFill>
                          <a:latin typeface="Times New Roman" charset="0"/>
                          <a:ea typeface="Times New Roman" charset="0"/>
                          <a:cs typeface="Times New Roman" charset="0"/>
                        </a:rPr>
                        <a:t>.001</a:t>
                      </a:r>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783572862"/>
                  </a:ext>
                </a:extLst>
              </a:tr>
              <a:tr h="244369">
                <a:tc>
                  <a:txBody>
                    <a:bodyPr/>
                    <a:lstStyle/>
                    <a:p>
                      <a:r>
                        <a:rPr lang="en-US" sz="3000" b="1" dirty="0">
                          <a:solidFill>
                            <a:schemeClr val="tx1"/>
                          </a:solidFill>
                          <a:latin typeface="Times New Roman" charset="0"/>
                          <a:ea typeface="Times New Roman" charset="0"/>
                          <a:cs typeface="Times New Roman" charset="0"/>
                        </a:rPr>
                        <a:t>Length 1</a:t>
                      </a:r>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sz="3000" b="1" i="0" dirty="0">
                          <a:solidFill>
                            <a:schemeClr val="tx1"/>
                          </a:solidFill>
                          <a:latin typeface="Times New Roman" charset="0"/>
                          <a:ea typeface="Times New Roman" charset="0"/>
                          <a:cs typeface="Times New Roman" charset="0"/>
                        </a:rPr>
                        <a:t>-0.020 (0.002)</a:t>
                      </a:r>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sz="3000" b="1" i="0" dirty="0">
                          <a:solidFill>
                            <a:schemeClr val="tx1"/>
                          </a:solidFill>
                          <a:latin typeface="Times New Roman" charset="0"/>
                          <a:ea typeface="Times New Roman" charset="0"/>
                          <a:cs typeface="Times New Roman" charset="0"/>
                        </a:rPr>
                        <a:t>-8.094</a:t>
                      </a:r>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sz="3000" b="1" i="0" dirty="0">
                          <a:solidFill>
                            <a:schemeClr val="tx1"/>
                          </a:solidFill>
                          <a:latin typeface="Times New Roman" charset="0"/>
                          <a:ea typeface="Times New Roman" charset="0"/>
                          <a:cs typeface="Times New Roman" charset="0"/>
                        </a:rPr>
                        <a:t>&lt; .001</a:t>
                      </a:r>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0001"/>
                  </a:ext>
                </a:extLst>
              </a:tr>
              <a:tr h="244369">
                <a:tc>
                  <a:txBody>
                    <a:bodyPr/>
                    <a:lstStyle/>
                    <a:p>
                      <a:r>
                        <a:rPr lang="en-US" sz="3000" b="0" dirty="0">
                          <a:solidFill>
                            <a:schemeClr val="tx1"/>
                          </a:solidFill>
                          <a:latin typeface="Times New Roman" charset="0"/>
                          <a:ea typeface="Times New Roman" charset="0"/>
                          <a:cs typeface="Times New Roman" charset="0"/>
                        </a:rPr>
                        <a:t>Length 2</a:t>
                      </a:r>
                    </a:p>
                  </a:txBody>
                  <a:tcP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000" b="0" i="0" dirty="0">
                          <a:solidFill>
                            <a:schemeClr val="tx1"/>
                          </a:solidFill>
                          <a:latin typeface="Times New Roman" charset="0"/>
                          <a:ea typeface="Times New Roman" charset="0"/>
                          <a:cs typeface="Times New Roman" charset="0"/>
                        </a:rPr>
                        <a:t>-0.002 (0.002)</a:t>
                      </a:r>
                    </a:p>
                  </a:txBody>
                  <a:tcP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000" b="0" i="0" dirty="0">
                          <a:solidFill>
                            <a:schemeClr val="tx1"/>
                          </a:solidFill>
                          <a:latin typeface="Times New Roman" charset="0"/>
                          <a:ea typeface="Times New Roman" charset="0"/>
                          <a:cs typeface="Times New Roman" charset="0"/>
                        </a:rPr>
                        <a:t>-0.958</a:t>
                      </a:r>
                    </a:p>
                  </a:txBody>
                  <a:tcP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000" b="0" i="0" dirty="0">
                          <a:solidFill>
                            <a:schemeClr val="tx1"/>
                          </a:solidFill>
                          <a:latin typeface="Times New Roman" charset="0"/>
                          <a:ea typeface="Times New Roman" charset="0"/>
                          <a:cs typeface="Times New Roman" charset="0"/>
                        </a:rPr>
                        <a:t>.338</a:t>
                      </a:r>
                    </a:p>
                  </a:txBody>
                  <a:tcP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32092112"/>
                  </a:ext>
                </a:extLst>
              </a:tr>
              <a:tr h="244369">
                <a:tc>
                  <a:txBody>
                    <a:bodyPr/>
                    <a:lstStyle/>
                    <a:p>
                      <a:r>
                        <a:rPr lang="en-US" sz="3000" b="1" dirty="0">
                          <a:solidFill>
                            <a:schemeClr val="tx1"/>
                          </a:solidFill>
                          <a:latin typeface="Times New Roman" charset="0"/>
                          <a:ea typeface="Times New Roman" charset="0"/>
                          <a:cs typeface="Times New Roman" charset="0"/>
                        </a:rPr>
                        <a:t>AOA 1</a:t>
                      </a:r>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sz="3000" b="1" i="0" dirty="0">
                          <a:solidFill>
                            <a:schemeClr val="tx1"/>
                          </a:solidFill>
                          <a:latin typeface="Times New Roman" charset="0"/>
                          <a:ea typeface="Times New Roman" charset="0"/>
                          <a:cs typeface="Times New Roman" charset="0"/>
                        </a:rPr>
                        <a:t>0.016 (0.002)</a:t>
                      </a:r>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sz="3000" b="1" i="0" dirty="0">
                          <a:solidFill>
                            <a:schemeClr val="tx1"/>
                          </a:solidFill>
                          <a:latin typeface="Times New Roman" charset="0"/>
                          <a:ea typeface="Times New Roman" charset="0"/>
                          <a:cs typeface="Times New Roman" charset="0"/>
                        </a:rPr>
                        <a:t>7.662</a:t>
                      </a:r>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sz="3000" b="1" i="0" dirty="0">
                          <a:solidFill>
                            <a:schemeClr val="tx1"/>
                          </a:solidFill>
                          <a:latin typeface="Times New Roman" charset="0"/>
                          <a:ea typeface="Times New Roman" charset="0"/>
                          <a:cs typeface="Times New Roman" charset="0"/>
                        </a:rPr>
                        <a:t>&lt; .001</a:t>
                      </a:r>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0002"/>
                  </a:ext>
                </a:extLst>
              </a:tr>
              <a:tr h="244369">
                <a:tc>
                  <a:txBody>
                    <a:bodyPr/>
                    <a:lstStyle/>
                    <a:p>
                      <a:r>
                        <a:rPr lang="en-US" sz="3000" b="1" dirty="0">
                          <a:solidFill>
                            <a:schemeClr val="tx1"/>
                          </a:solidFill>
                          <a:latin typeface="Times New Roman" charset="0"/>
                          <a:ea typeface="Times New Roman" charset="0"/>
                          <a:cs typeface="Times New Roman" charset="0"/>
                        </a:rPr>
                        <a:t>AOA 2</a:t>
                      </a:r>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sz="3000" b="1" i="0" dirty="0">
                          <a:solidFill>
                            <a:schemeClr val="tx1"/>
                          </a:solidFill>
                          <a:latin typeface="Times New Roman" charset="0"/>
                          <a:ea typeface="Times New Roman" charset="0"/>
                          <a:cs typeface="Times New Roman" charset="0"/>
                        </a:rPr>
                        <a:t>-0.013 (0.002)</a:t>
                      </a:r>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sz="3000" b="1" i="0" dirty="0">
                          <a:solidFill>
                            <a:schemeClr val="tx1"/>
                          </a:solidFill>
                          <a:latin typeface="Times New Roman" charset="0"/>
                          <a:ea typeface="Times New Roman" charset="0"/>
                          <a:cs typeface="Times New Roman" charset="0"/>
                        </a:rPr>
                        <a:t>-4.749</a:t>
                      </a:r>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sz="3000" b="1" i="0" dirty="0">
                          <a:solidFill>
                            <a:schemeClr val="tx1"/>
                          </a:solidFill>
                          <a:latin typeface="Times New Roman" charset="0"/>
                          <a:ea typeface="Times New Roman" charset="0"/>
                          <a:cs typeface="Times New Roman" charset="0"/>
                        </a:rPr>
                        <a:t>&lt; .001</a:t>
                      </a:r>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0003"/>
                  </a:ext>
                </a:extLst>
              </a:tr>
              <a:tr h="244369">
                <a:tc>
                  <a:txBody>
                    <a:bodyPr/>
                    <a:lstStyle/>
                    <a:p>
                      <a:r>
                        <a:rPr lang="en-US" sz="3000" b="1" dirty="0">
                          <a:solidFill>
                            <a:schemeClr val="tx1"/>
                          </a:solidFill>
                          <a:latin typeface="Times New Roman" charset="0"/>
                          <a:ea typeface="Times New Roman" charset="0"/>
                          <a:cs typeface="Times New Roman" charset="0"/>
                        </a:rPr>
                        <a:t>Familiarity 1</a:t>
                      </a:r>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sz="3000" b="1" i="0" dirty="0">
                          <a:solidFill>
                            <a:schemeClr val="tx1"/>
                          </a:solidFill>
                          <a:latin typeface="Times New Roman" charset="0"/>
                          <a:ea typeface="Times New Roman" charset="0"/>
                          <a:cs typeface="Times New Roman" charset="0"/>
                        </a:rPr>
                        <a:t>0.085 (0.014)</a:t>
                      </a:r>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sz="3000" b="1" i="0" dirty="0">
                          <a:solidFill>
                            <a:schemeClr val="tx1"/>
                          </a:solidFill>
                          <a:latin typeface="Times New Roman" charset="0"/>
                          <a:ea typeface="Times New Roman" charset="0"/>
                          <a:cs typeface="Times New Roman" charset="0"/>
                        </a:rPr>
                        <a:t>6.082</a:t>
                      </a:r>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sz="3000" b="1" i="0" dirty="0">
                          <a:solidFill>
                            <a:schemeClr val="tx1"/>
                          </a:solidFill>
                          <a:latin typeface="Times New Roman" charset="0"/>
                          <a:ea typeface="Times New Roman" charset="0"/>
                          <a:cs typeface="Times New Roman" charset="0"/>
                        </a:rPr>
                        <a:t>&lt; .001</a:t>
                      </a:r>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496162150"/>
                  </a:ext>
                </a:extLst>
              </a:tr>
              <a:tr h="244369">
                <a:tc>
                  <a:txBody>
                    <a:bodyPr/>
                    <a:lstStyle/>
                    <a:p>
                      <a:r>
                        <a:rPr lang="en-US" sz="3000" b="1" dirty="0">
                          <a:solidFill>
                            <a:schemeClr val="tx1"/>
                          </a:solidFill>
                          <a:latin typeface="Times New Roman" charset="0"/>
                          <a:ea typeface="Times New Roman" charset="0"/>
                          <a:cs typeface="Times New Roman" charset="0"/>
                        </a:rPr>
                        <a:t>Familiarity 2</a:t>
                      </a:r>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sz="3000" b="1" i="0" dirty="0">
                          <a:solidFill>
                            <a:schemeClr val="tx1"/>
                          </a:solidFill>
                          <a:latin typeface="Times New Roman" charset="0"/>
                          <a:ea typeface="Times New Roman" charset="0"/>
                          <a:cs typeface="Times New Roman" charset="0"/>
                        </a:rPr>
                        <a:t>-0.094 (0.012)</a:t>
                      </a:r>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sz="3000" b="1" i="0" dirty="0">
                          <a:solidFill>
                            <a:schemeClr val="tx1"/>
                          </a:solidFill>
                          <a:latin typeface="Times New Roman" charset="0"/>
                          <a:ea typeface="Times New Roman" charset="0"/>
                          <a:cs typeface="Times New Roman" charset="0"/>
                        </a:rPr>
                        <a:t>-7.916</a:t>
                      </a:r>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sz="3000" b="1" i="0" dirty="0">
                          <a:solidFill>
                            <a:schemeClr val="tx1"/>
                          </a:solidFill>
                          <a:latin typeface="Times New Roman" charset="0"/>
                          <a:ea typeface="Times New Roman" charset="0"/>
                          <a:cs typeface="Times New Roman" charset="0"/>
                        </a:rPr>
                        <a:t>&lt; .001</a:t>
                      </a:r>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41462721"/>
                  </a:ext>
                </a:extLst>
              </a:tr>
              <a:tr h="244369">
                <a:tc>
                  <a:txBody>
                    <a:bodyPr/>
                    <a:lstStyle/>
                    <a:p>
                      <a:r>
                        <a:rPr lang="en-US" sz="3000" b="1" dirty="0">
                          <a:solidFill>
                            <a:schemeClr val="tx1"/>
                          </a:solidFill>
                          <a:latin typeface="Times New Roman" charset="0"/>
                          <a:ea typeface="Times New Roman" charset="0"/>
                          <a:cs typeface="Times New Roman" charset="0"/>
                        </a:rPr>
                        <a:t>Valence 1</a:t>
                      </a:r>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sz="3000" b="1" i="0" dirty="0">
                          <a:solidFill>
                            <a:schemeClr val="tx1"/>
                          </a:solidFill>
                          <a:latin typeface="Times New Roman" charset="0"/>
                          <a:ea typeface="Times New Roman" charset="0"/>
                          <a:cs typeface="Times New Roman" charset="0"/>
                        </a:rPr>
                        <a:t>0.005 (0.002)</a:t>
                      </a:r>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sz="3000" b="1" i="0" dirty="0">
                          <a:solidFill>
                            <a:schemeClr val="tx1"/>
                          </a:solidFill>
                          <a:latin typeface="Times New Roman" charset="0"/>
                          <a:ea typeface="Times New Roman" charset="0"/>
                          <a:cs typeface="Times New Roman" charset="0"/>
                        </a:rPr>
                        <a:t>2.076</a:t>
                      </a:r>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sz="3000" b="1" i="0" dirty="0">
                          <a:solidFill>
                            <a:schemeClr val="tx1"/>
                          </a:solidFill>
                          <a:latin typeface="Times New Roman" charset="0"/>
                          <a:ea typeface="Times New Roman" charset="0"/>
                          <a:cs typeface="Times New Roman" charset="0"/>
                        </a:rPr>
                        <a:t>.038</a:t>
                      </a:r>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036164716"/>
                  </a:ext>
                </a:extLst>
              </a:tr>
              <a:tr h="244369">
                <a:tc>
                  <a:txBody>
                    <a:bodyPr/>
                    <a:lstStyle/>
                    <a:p>
                      <a:r>
                        <a:rPr lang="en-US" sz="3000" b="1" dirty="0">
                          <a:solidFill>
                            <a:schemeClr val="tx1"/>
                          </a:solidFill>
                          <a:latin typeface="Times New Roman" charset="0"/>
                          <a:ea typeface="Times New Roman" charset="0"/>
                          <a:cs typeface="Times New Roman" charset="0"/>
                        </a:rPr>
                        <a:t>Valence 2</a:t>
                      </a:r>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sz="3000" b="1" i="0" dirty="0">
                          <a:solidFill>
                            <a:schemeClr val="tx1"/>
                          </a:solidFill>
                          <a:latin typeface="Times New Roman" charset="0"/>
                          <a:ea typeface="Times New Roman" charset="0"/>
                          <a:cs typeface="Times New Roman" charset="0"/>
                        </a:rPr>
                        <a:t>-0.017 (0.002) </a:t>
                      </a:r>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sz="3000" b="1" i="0" dirty="0">
                          <a:solidFill>
                            <a:schemeClr val="tx1"/>
                          </a:solidFill>
                          <a:latin typeface="Times New Roman" charset="0"/>
                          <a:ea typeface="Times New Roman" charset="0"/>
                          <a:cs typeface="Times New Roman" charset="0"/>
                        </a:rPr>
                        <a:t>-7.813</a:t>
                      </a:r>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sz="3000" b="1" i="0" dirty="0">
                          <a:solidFill>
                            <a:schemeClr val="tx1"/>
                          </a:solidFill>
                          <a:latin typeface="Times New Roman" charset="0"/>
                          <a:ea typeface="Times New Roman" charset="0"/>
                          <a:cs typeface="Times New Roman" charset="0"/>
                        </a:rPr>
                        <a:t>&lt; .001</a:t>
                      </a:r>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0004"/>
                  </a:ext>
                </a:extLst>
              </a:tr>
              <a:tr h="244369">
                <a:tc>
                  <a:txBody>
                    <a:bodyPr/>
                    <a:lstStyle/>
                    <a:p>
                      <a:r>
                        <a:rPr lang="en-US" sz="3000" b="1" dirty="0">
                          <a:solidFill>
                            <a:schemeClr val="tx1"/>
                          </a:solidFill>
                          <a:latin typeface="Times New Roman" charset="0"/>
                          <a:ea typeface="Times New Roman" charset="0"/>
                          <a:cs typeface="Times New Roman" charset="0"/>
                        </a:rPr>
                        <a:t>Imageability 1</a:t>
                      </a:r>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sz="3000" b="1" i="0" dirty="0">
                          <a:solidFill>
                            <a:schemeClr val="tx1"/>
                          </a:solidFill>
                          <a:latin typeface="Times New Roman" charset="0"/>
                          <a:ea typeface="Times New Roman" charset="0"/>
                          <a:cs typeface="Times New Roman" charset="0"/>
                        </a:rPr>
                        <a:t>0.034 (0.005)</a:t>
                      </a:r>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sz="3000" b="1" i="0" dirty="0">
                          <a:solidFill>
                            <a:schemeClr val="tx1"/>
                          </a:solidFill>
                          <a:latin typeface="Times New Roman" charset="0"/>
                          <a:ea typeface="Times New Roman" charset="0"/>
                          <a:cs typeface="Times New Roman" charset="0"/>
                        </a:rPr>
                        <a:t>6.289</a:t>
                      </a:r>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sz="3000" b="1" i="0" dirty="0">
                          <a:solidFill>
                            <a:schemeClr val="tx1"/>
                          </a:solidFill>
                          <a:latin typeface="Times New Roman" charset="0"/>
                          <a:ea typeface="Times New Roman" charset="0"/>
                          <a:cs typeface="Times New Roman" charset="0"/>
                        </a:rPr>
                        <a:t>&lt; .001</a:t>
                      </a:r>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560550827"/>
                  </a:ext>
                </a:extLst>
              </a:tr>
              <a:tr h="244369">
                <a:tc>
                  <a:txBody>
                    <a:bodyPr/>
                    <a:lstStyle/>
                    <a:p>
                      <a:r>
                        <a:rPr lang="en-US" sz="3000" b="1" dirty="0">
                          <a:solidFill>
                            <a:schemeClr val="tx1"/>
                          </a:solidFill>
                          <a:latin typeface="Times New Roman" charset="0"/>
                          <a:ea typeface="Times New Roman" charset="0"/>
                          <a:cs typeface="Times New Roman" charset="0"/>
                        </a:rPr>
                        <a:t>Imageability 2</a:t>
                      </a:r>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sz="3000" b="1" i="0" dirty="0">
                          <a:solidFill>
                            <a:schemeClr val="tx1"/>
                          </a:solidFill>
                          <a:latin typeface="Times New Roman" charset="0"/>
                          <a:ea typeface="Times New Roman" charset="0"/>
                          <a:cs typeface="Times New Roman" charset="0"/>
                        </a:rPr>
                        <a:t>-0.070 (0.005)</a:t>
                      </a:r>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sz="3000" b="1" i="0" dirty="0">
                          <a:solidFill>
                            <a:schemeClr val="tx1"/>
                          </a:solidFill>
                          <a:latin typeface="Times New Roman" charset="0"/>
                          <a:ea typeface="Times New Roman" charset="0"/>
                          <a:cs typeface="Times New Roman" charset="0"/>
                        </a:rPr>
                        <a:t>-12.803</a:t>
                      </a:r>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sz="3000" b="1" i="0" dirty="0">
                          <a:solidFill>
                            <a:schemeClr val="tx1"/>
                          </a:solidFill>
                          <a:latin typeface="Times New Roman" charset="0"/>
                          <a:ea typeface="Times New Roman" charset="0"/>
                          <a:cs typeface="Times New Roman" charset="0"/>
                        </a:rPr>
                        <a:t>&lt; .001</a:t>
                      </a:r>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2198112348"/>
                  </a:ext>
                </a:extLst>
              </a:tr>
              <a:tr h="244369">
                <a:tc>
                  <a:txBody>
                    <a:bodyPr/>
                    <a:lstStyle/>
                    <a:p>
                      <a:r>
                        <a:rPr lang="en-US" sz="3000" b="1" dirty="0">
                          <a:solidFill>
                            <a:schemeClr val="tx1"/>
                          </a:solidFill>
                          <a:latin typeface="Times New Roman" charset="0"/>
                          <a:ea typeface="Times New Roman" charset="0"/>
                          <a:cs typeface="Times New Roman" charset="0"/>
                        </a:rPr>
                        <a:t>Concreteness 1</a:t>
                      </a:r>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sz="3000" b="1" i="0" dirty="0">
                          <a:solidFill>
                            <a:schemeClr val="tx1"/>
                          </a:solidFill>
                          <a:latin typeface="Times New Roman" charset="0"/>
                          <a:ea typeface="Times New Roman" charset="0"/>
                          <a:cs typeface="Times New Roman" charset="0"/>
                        </a:rPr>
                        <a:t>-0.008 (0.004)</a:t>
                      </a:r>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sz="3000" b="1" i="0" dirty="0">
                          <a:solidFill>
                            <a:schemeClr val="tx1"/>
                          </a:solidFill>
                          <a:latin typeface="Times New Roman" charset="0"/>
                          <a:ea typeface="Times New Roman" charset="0"/>
                          <a:cs typeface="Times New Roman" charset="0"/>
                        </a:rPr>
                        <a:t>-2.218</a:t>
                      </a:r>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sz="3000" b="1" i="0" dirty="0">
                          <a:solidFill>
                            <a:schemeClr val="tx1"/>
                          </a:solidFill>
                          <a:latin typeface="Times New Roman" charset="0"/>
                          <a:ea typeface="Times New Roman" charset="0"/>
                          <a:cs typeface="Times New Roman" charset="0"/>
                        </a:rPr>
                        <a:t>.027</a:t>
                      </a:r>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853502252"/>
                  </a:ext>
                </a:extLst>
              </a:tr>
              <a:tr h="244369">
                <a:tc>
                  <a:txBody>
                    <a:bodyPr/>
                    <a:lstStyle/>
                    <a:p>
                      <a:r>
                        <a:rPr lang="en-US" sz="3000" b="1" dirty="0">
                          <a:solidFill>
                            <a:schemeClr val="tx1"/>
                          </a:solidFill>
                          <a:latin typeface="Times New Roman" charset="0"/>
                          <a:ea typeface="Times New Roman" charset="0"/>
                          <a:cs typeface="Times New Roman" charset="0"/>
                        </a:rPr>
                        <a:t>Concreteness 2</a:t>
                      </a:r>
                    </a:p>
                  </a:txBody>
                  <a:tcP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000" b="1" i="0" dirty="0">
                          <a:solidFill>
                            <a:schemeClr val="tx1"/>
                          </a:solidFill>
                          <a:latin typeface="Times New Roman" charset="0"/>
                          <a:ea typeface="Times New Roman" charset="0"/>
                          <a:cs typeface="Times New Roman" charset="0"/>
                        </a:rPr>
                        <a:t>0.035 (0.005)</a:t>
                      </a:r>
                    </a:p>
                  </a:txBody>
                  <a:tcP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000" b="1" i="0" dirty="0">
                          <a:solidFill>
                            <a:schemeClr val="tx1"/>
                          </a:solidFill>
                          <a:latin typeface="Times New Roman" charset="0"/>
                          <a:ea typeface="Times New Roman" charset="0"/>
                          <a:cs typeface="Times New Roman" charset="0"/>
                        </a:rPr>
                        <a:t>7.649</a:t>
                      </a:r>
                    </a:p>
                  </a:txBody>
                  <a:tcP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000" b="1" i="0" dirty="0">
                          <a:solidFill>
                            <a:schemeClr val="tx1"/>
                          </a:solidFill>
                          <a:latin typeface="Times New Roman" charset="0"/>
                          <a:ea typeface="Times New Roman" charset="0"/>
                          <a:cs typeface="Times New Roman" charset="0"/>
                        </a:rPr>
                        <a:t>&lt; .001</a:t>
                      </a:r>
                    </a:p>
                  </a:txBody>
                  <a:tcP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18346336"/>
                  </a:ext>
                </a:extLst>
              </a:tr>
              <a:tr h="244369">
                <a:tc>
                  <a:txBody>
                    <a:bodyPr/>
                    <a:lstStyle/>
                    <a:p>
                      <a:r>
                        <a:rPr lang="en-US" sz="3000" b="1" dirty="0">
                          <a:solidFill>
                            <a:schemeClr val="tx1"/>
                          </a:solidFill>
                          <a:latin typeface="Times New Roman" charset="0"/>
                          <a:ea typeface="Times New Roman" charset="0"/>
                          <a:cs typeface="Times New Roman" charset="0"/>
                        </a:rPr>
                        <a:t>QSS</a:t>
                      </a:r>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sz="3000" b="1" i="0" dirty="0">
                          <a:solidFill>
                            <a:schemeClr val="tx1"/>
                          </a:solidFill>
                          <a:latin typeface="Times New Roman" charset="0"/>
                          <a:ea typeface="Times New Roman" charset="0"/>
                          <a:cs typeface="Times New Roman" charset="0"/>
                        </a:rPr>
                        <a:t>0.004 (0.001)</a:t>
                      </a:r>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sz="3000" b="1" i="0" dirty="0">
                          <a:solidFill>
                            <a:schemeClr val="tx1"/>
                          </a:solidFill>
                          <a:latin typeface="Times New Roman" charset="0"/>
                          <a:ea typeface="Times New Roman" charset="0"/>
                          <a:cs typeface="Times New Roman" charset="0"/>
                        </a:rPr>
                        <a:t>6.775</a:t>
                      </a:r>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sz="3000" b="1" i="0" dirty="0">
                          <a:solidFill>
                            <a:schemeClr val="tx1"/>
                          </a:solidFill>
                          <a:latin typeface="Times New Roman" charset="0"/>
                          <a:ea typeface="Times New Roman" charset="0"/>
                          <a:cs typeface="Times New Roman" charset="0"/>
                        </a:rPr>
                        <a:t>&lt; .001</a:t>
                      </a:r>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2819811040"/>
                  </a:ext>
                </a:extLst>
              </a:tr>
              <a:tr h="244369">
                <a:tc>
                  <a:txBody>
                    <a:bodyPr/>
                    <a:lstStyle/>
                    <a:p>
                      <a:r>
                        <a:rPr lang="en-US" sz="3000" dirty="0">
                          <a:solidFill>
                            <a:schemeClr val="tx1"/>
                          </a:solidFill>
                          <a:latin typeface="Times New Roman" charset="0"/>
                          <a:ea typeface="Times New Roman" charset="0"/>
                          <a:cs typeface="Times New Roman" charset="0"/>
                        </a:rPr>
                        <a:t>TSS</a:t>
                      </a:r>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sz="3000" i="0" dirty="0">
                          <a:solidFill>
                            <a:schemeClr val="tx1"/>
                          </a:solidFill>
                          <a:latin typeface="Times New Roman" charset="0"/>
                          <a:ea typeface="Times New Roman" charset="0"/>
                          <a:cs typeface="Times New Roman" charset="0"/>
                        </a:rPr>
                        <a:t>-0.001 (0.001)</a:t>
                      </a:r>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sz="3000" i="0" dirty="0">
                          <a:solidFill>
                            <a:schemeClr val="tx1"/>
                          </a:solidFill>
                          <a:latin typeface="Times New Roman" charset="0"/>
                          <a:ea typeface="Times New Roman" charset="0"/>
                          <a:cs typeface="Times New Roman" charset="0"/>
                        </a:rPr>
                        <a:t>-1.407</a:t>
                      </a:r>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sz="3000" i="0" dirty="0">
                          <a:solidFill>
                            <a:schemeClr val="tx1"/>
                          </a:solidFill>
                          <a:latin typeface="Times New Roman" charset="0"/>
                          <a:ea typeface="Times New Roman" charset="0"/>
                          <a:cs typeface="Times New Roman" charset="0"/>
                        </a:rPr>
                        <a:t>.160</a:t>
                      </a:r>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2970523798"/>
                  </a:ext>
                </a:extLst>
              </a:tr>
              <a:tr h="244369">
                <a:tc>
                  <a:txBody>
                    <a:bodyPr/>
                    <a:lstStyle/>
                    <a:p>
                      <a:r>
                        <a:rPr lang="en-US" sz="3000" b="1" dirty="0">
                          <a:solidFill>
                            <a:schemeClr val="tx1"/>
                          </a:solidFill>
                          <a:latin typeface="Times New Roman" charset="0"/>
                          <a:ea typeface="Times New Roman" charset="0"/>
                          <a:cs typeface="Times New Roman" charset="0"/>
                        </a:rPr>
                        <a:t>FSS 1</a:t>
                      </a:r>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sz="3000" b="1" i="0" dirty="0">
                          <a:solidFill>
                            <a:schemeClr val="tx1"/>
                          </a:solidFill>
                          <a:latin typeface="Times New Roman" charset="0"/>
                          <a:ea typeface="Times New Roman" charset="0"/>
                          <a:cs typeface="Times New Roman" charset="0"/>
                        </a:rPr>
                        <a:t>-0.001 (0.001)</a:t>
                      </a:r>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sz="3000" b="1" i="0" dirty="0">
                          <a:solidFill>
                            <a:schemeClr val="tx1"/>
                          </a:solidFill>
                          <a:latin typeface="Times New Roman" charset="0"/>
                          <a:ea typeface="Times New Roman" charset="0"/>
                          <a:cs typeface="Times New Roman" charset="0"/>
                        </a:rPr>
                        <a:t>-5.278</a:t>
                      </a:r>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sz="3000" b="1" i="0" dirty="0">
                          <a:solidFill>
                            <a:schemeClr val="tx1"/>
                          </a:solidFill>
                          <a:latin typeface="Times New Roman" charset="0"/>
                          <a:ea typeface="Times New Roman" charset="0"/>
                          <a:cs typeface="Times New Roman" charset="0"/>
                        </a:rPr>
                        <a:t>&lt; .001</a:t>
                      </a:r>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415199167"/>
                  </a:ext>
                </a:extLst>
              </a:tr>
              <a:tr h="244369">
                <a:tc>
                  <a:txBody>
                    <a:bodyPr/>
                    <a:lstStyle/>
                    <a:p>
                      <a:r>
                        <a:rPr lang="en-US" sz="3000" dirty="0">
                          <a:solidFill>
                            <a:schemeClr val="tx1"/>
                          </a:solidFill>
                          <a:latin typeface="Times New Roman" charset="0"/>
                          <a:ea typeface="Times New Roman" charset="0"/>
                          <a:cs typeface="Times New Roman" charset="0"/>
                        </a:rPr>
                        <a:t>FSS 2</a:t>
                      </a:r>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sz="3000" i="0" dirty="0">
                          <a:solidFill>
                            <a:schemeClr val="tx1"/>
                          </a:solidFill>
                          <a:latin typeface="Times New Roman" charset="0"/>
                          <a:ea typeface="Times New Roman" charset="0"/>
                          <a:cs typeface="Times New Roman" charset="0"/>
                        </a:rPr>
                        <a:t>0.001 (0.001)</a:t>
                      </a:r>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sz="3000" i="0" dirty="0">
                          <a:solidFill>
                            <a:schemeClr val="tx1"/>
                          </a:solidFill>
                          <a:latin typeface="Times New Roman" charset="0"/>
                          <a:ea typeface="Times New Roman" charset="0"/>
                          <a:cs typeface="Times New Roman" charset="0"/>
                        </a:rPr>
                        <a:t>0.419</a:t>
                      </a:r>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sz="3000" i="0" dirty="0">
                          <a:solidFill>
                            <a:schemeClr val="tx1"/>
                          </a:solidFill>
                          <a:latin typeface="Times New Roman" charset="0"/>
                          <a:ea typeface="Times New Roman" charset="0"/>
                          <a:cs typeface="Times New Roman" charset="0"/>
                        </a:rPr>
                        <a:t>.675</a:t>
                      </a:r>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733841214"/>
                  </a:ext>
                </a:extLst>
              </a:tr>
              <a:tr h="244369">
                <a:tc>
                  <a:txBody>
                    <a:bodyPr/>
                    <a:lstStyle/>
                    <a:p>
                      <a:r>
                        <a:rPr lang="en-US" sz="3000" b="1" dirty="0">
                          <a:solidFill>
                            <a:schemeClr val="tx1"/>
                          </a:solidFill>
                          <a:latin typeface="Times New Roman" charset="0"/>
                          <a:ea typeface="Times New Roman" charset="0"/>
                          <a:cs typeface="Times New Roman" charset="0"/>
                        </a:rPr>
                        <a:t>Ortho N 2</a:t>
                      </a:r>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sz="3000" b="1" i="0" dirty="0">
                          <a:solidFill>
                            <a:schemeClr val="tx1"/>
                          </a:solidFill>
                          <a:latin typeface="Times New Roman" charset="0"/>
                          <a:ea typeface="Times New Roman" charset="0"/>
                          <a:cs typeface="Times New Roman" charset="0"/>
                        </a:rPr>
                        <a:t>0.001 (0.001)</a:t>
                      </a:r>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sz="3000" b="1" i="0" dirty="0">
                          <a:solidFill>
                            <a:schemeClr val="tx1"/>
                          </a:solidFill>
                          <a:latin typeface="Times New Roman" charset="0"/>
                          <a:ea typeface="Times New Roman" charset="0"/>
                          <a:cs typeface="Times New Roman" charset="0"/>
                        </a:rPr>
                        <a:t>2.837</a:t>
                      </a:r>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sz="3000" b="1" i="0" dirty="0">
                          <a:solidFill>
                            <a:schemeClr val="tx1"/>
                          </a:solidFill>
                          <a:latin typeface="Times New Roman" charset="0"/>
                          <a:ea typeface="Times New Roman" charset="0"/>
                          <a:cs typeface="Times New Roman" charset="0"/>
                        </a:rPr>
                        <a:t>.005</a:t>
                      </a:r>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689526452"/>
                  </a:ext>
                </a:extLst>
              </a:tr>
              <a:tr h="244369">
                <a:tc>
                  <a:txBody>
                    <a:bodyPr/>
                    <a:lstStyle/>
                    <a:p>
                      <a:r>
                        <a:rPr lang="en-US" sz="3000" b="1" dirty="0">
                          <a:solidFill>
                            <a:schemeClr val="tx1"/>
                          </a:solidFill>
                          <a:latin typeface="Times New Roman" charset="0"/>
                          <a:ea typeface="Times New Roman" charset="0"/>
                          <a:cs typeface="Times New Roman" charset="0"/>
                        </a:rPr>
                        <a:t>Phono N 1</a:t>
                      </a:r>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sz="3000" b="1" i="0" dirty="0">
                          <a:solidFill>
                            <a:schemeClr val="tx1"/>
                          </a:solidFill>
                          <a:latin typeface="Times New Roman" charset="0"/>
                          <a:ea typeface="Times New Roman" charset="0"/>
                          <a:cs typeface="Times New Roman" charset="0"/>
                        </a:rPr>
                        <a:t>-0.001 (0.001)</a:t>
                      </a:r>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sz="3000" b="1" i="0" dirty="0">
                          <a:solidFill>
                            <a:schemeClr val="tx1"/>
                          </a:solidFill>
                          <a:latin typeface="Times New Roman" charset="0"/>
                          <a:ea typeface="Times New Roman" charset="0"/>
                          <a:cs typeface="Times New Roman" charset="0"/>
                        </a:rPr>
                        <a:t>-5.975</a:t>
                      </a:r>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sz="3000" b="1" i="0" dirty="0">
                          <a:solidFill>
                            <a:schemeClr val="tx1"/>
                          </a:solidFill>
                          <a:latin typeface="Times New Roman" charset="0"/>
                          <a:ea typeface="Times New Roman" charset="0"/>
                          <a:cs typeface="Times New Roman" charset="0"/>
                        </a:rPr>
                        <a:t>&lt; .001</a:t>
                      </a:r>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765386206"/>
                  </a:ext>
                </a:extLst>
              </a:tr>
              <a:tr h="244369">
                <a:tc>
                  <a:txBody>
                    <a:bodyPr/>
                    <a:lstStyle/>
                    <a:p>
                      <a:r>
                        <a:rPr lang="en-US" sz="3000" b="0" dirty="0">
                          <a:solidFill>
                            <a:schemeClr val="tx1"/>
                          </a:solidFill>
                          <a:latin typeface="Times New Roman" charset="0"/>
                          <a:ea typeface="Times New Roman" charset="0"/>
                          <a:cs typeface="Times New Roman" charset="0"/>
                        </a:rPr>
                        <a:t>COSC 2</a:t>
                      </a:r>
                    </a:p>
                  </a:txBody>
                  <a:tcP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000" b="0" i="0" dirty="0">
                          <a:solidFill>
                            <a:schemeClr val="tx1"/>
                          </a:solidFill>
                          <a:latin typeface="Times New Roman" charset="0"/>
                          <a:ea typeface="Times New Roman" charset="0"/>
                          <a:cs typeface="Times New Roman" charset="0"/>
                        </a:rPr>
                        <a:t>-0.001 (0.001)</a:t>
                      </a:r>
                    </a:p>
                  </a:txBody>
                  <a:tcP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000" b="0" i="0" dirty="0">
                          <a:solidFill>
                            <a:schemeClr val="tx1"/>
                          </a:solidFill>
                          <a:latin typeface="Times New Roman" charset="0"/>
                          <a:ea typeface="Times New Roman" charset="0"/>
                          <a:cs typeface="Times New Roman" charset="0"/>
                        </a:rPr>
                        <a:t>-1.913</a:t>
                      </a:r>
                    </a:p>
                  </a:txBody>
                  <a:tcP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000" b="0" i="0" dirty="0">
                          <a:solidFill>
                            <a:schemeClr val="tx1"/>
                          </a:solidFill>
                          <a:latin typeface="Times New Roman" charset="0"/>
                          <a:ea typeface="Times New Roman" charset="0"/>
                          <a:cs typeface="Times New Roman" charset="0"/>
                        </a:rPr>
                        <a:t>.056</a:t>
                      </a:r>
                    </a:p>
                  </a:txBody>
                  <a:tcP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04532691"/>
                  </a:ext>
                </a:extLst>
              </a:tr>
              <a:tr h="244369">
                <a:tc>
                  <a:txBody>
                    <a:bodyPr/>
                    <a:lstStyle/>
                    <a:p>
                      <a:r>
                        <a:rPr lang="en-US" sz="3000" b="1" dirty="0">
                          <a:solidFill>
                            <a:schemeClr val="tx1"/>
                          </a:solidFill>
                          <a:latin typeface="Times New Roman" charset="0"/>
                          <a:ea typeface="Times New Roman" charset="0"/>
                          <a:cs typeface="Times New Roman" charset="0"/>
                        </a:rPr>
                        <a:t>FSG</a:t>
                      </a:r>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sz="3000" b="1" i="0" dirty="0">
                          <a:solidFill>
                            <a:schemeClr val="tx1"/>
                          </a:solidFill>
                          <a:latin typeface="Times New Roman" charset="0"/>
                          <a:ea typeface="Times New Roman" charset="0"/>
                          <a:cs typeface="Times New Roman" charset="0"/>
                        </a:rPr>
                        <a:t>0.391 (0.021)</a:t>
                      </a:r>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sz="3000" b="1" i="0" dirty="0">
                          <a:solidFill>
                            <a:schemeClr val="tx1"/>
                          </a:solidFill>
                          <a:latin typeface="Times New Roman" charset="0"/>
                          <a:ea typeface="Times New Roman" charset="0"/>
                          <a:cs typeface="Times New Roman" charset="0"/>
                        </a:rPr>
                        <a:t>18.186</a:t>
                      </a:r>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sz="3000" b="1" i="0" dirty="0">
                          <a:solidFill>
                            <a:schemeClr val="tx1"/>
                          </a:solidFill>
                          <a:latin typeface="Times New Roman" charset="0"/>
                          <a:ea typeface="Times New Roman" charset="0"/>
                          <a:cs typeface="Times New Roman" charset="0"/>
                        </a:rPr>
                        <a:t>&lt; .001</a:t>
                      </a:r>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880914959"/>
                  </a:ext>
                </a:extLst>
              </a:tr>
              <a:tr h="244369">
                <a:tc>
                  <a:txBody>
                    <a:bodyPr/>
                    <a:lstStyle/>
                    <a:p>
                      <a:r>
                        <a:rPr lang="en-US" sz="3000" b="1" dirty="0">
                          <a:solidFill>
                            <a:schemeClr val="tx1"/>
                          </a:solidFill>
                          <a:latin typeface="Times New Roman" charset="0"/>
                          <a:ea typeface="Times New Roman" charset="0"/>
                          <a:cs typeface="Times New Roman" charset="0"/>
                        </a:rPr>
                        <a:t>LSA</a:t>
                      </a:r>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sz="3000" b="1" i="0" dirty="0">
                          <a:solidFill>
                            <a:schemeClr val="tx1"/>
                          </a:solidFill>
                          <a:latin typeface="Times New Roman" charset="0"/>
                          <a:ea typeface="Times New Roman" charset="0"/>
                          <a:cs typeface="Times New Roman" charset="0"/>
                        </a:rPr>
                        <a:t>0.123 (0.015)</a:t>
                      </a:r>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sz="3000" b="1" i="0" dirty="0">
                          <a:solidFill>
                            <a:schemeClr val="tx1"/>
                          </a:solidFill>
                          <a:latin typeface="Times New Roman" charset="0"/>
                          <a:ea typeface="Times New Roman" charset="0"/>
                          <a:cs typeface="Times New Roman" charset="0"/>
                        </a:rPr>
                        <a:t>7.919</a:t>
                      </a:r>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sz="3000" b="1" i="0" dirty="0">
                          <a:solidFill>
                            <a:schemeClr val="tx1"/>
                          </a:solidFill>
                          <a:latin typeface="Times New Roman" charset="0"/>
                          <a:ea typeface="Times New Roman" charset="0"/>
                          <a:cs typeface="Times New Roman" charset="0"/>
                        </a:rPr>
                        <a:t>&lt; .001</a:t>
                      </a:r>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468761299"/>
                  </a:ext>
                </a:extLst>
              </a:tr>
              <a:tr h="244369">
                <a:tc>
                  <a:txBody>
                    <a:bodyPr/>
                    <a:lstStyle/>
                    <a:p>
                      <a:r>
                        <a:rPr lang="en-US" sz="3000" b="1" dirty="0">
                          <a:solidFill>
                            <a:schemeClr val="tx1"/>
                          </a:solidFill>
                          <a:latin typeface="Times New Roman" charset="0"/>
                          <a:ea typeface="Times New Roman" charset="0"/>
                          <a:cs typeface="Times New Roman" charset="0"/>
                        </a:rPr>
                        <a:t>COS</a:t>
                      </a:r>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sz="3000" b="1" i="0" dirty="0">
                          <a:solidFill>
                            <a:schemeClr val="tx1"/>
                          </a:solidFill>
                          <a:latin typeface="Times New Roman" charset="0"/>
                          <a:ea typeface="Times New Roman" charset="0"/>
                          <a:cs typeface="Times New Roman" charset="0"/>
                        </a:rPr>
                        <a:t>0.027 (0.011)</a:t>
                      </a:r>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sz="3000" b="1" i="0" dirty="0">
                          <a:solidFill>
                            <a:schemeClr val="tx1"/>
                          </a:solidFill>
                          <a:latin typeface="Times New Roman" charset="0"/>
                          <a:ea typeface="Times New Roman" charset="0"/>
                          <a:cs typeface="Times New Roman" charset="0"/>
                        </a:rPr>
                        <a:t>2.429</a:t>
                      </a:r>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sz="3000" b="1" i="0" dirty="0">
                          <a:solidFill>
                            <a:schemeClr val="tx1"/>
                          </a:solidFill>
                          <a:latin typeface="Times New Roman" charset="0"/>
                          <a:ea typeface="Times New Roman" charset="0"/>
                          <a:cs typeface="Times New Roman" charset="0"/>
                        </a:rPr>
                        <a:t>.015</a:t>
                      </a:r>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2254186996"/>
                  </a:ext>
                </a:extLst>
              </a:tr>
              <a:tr h="244369">
                <a:tc>
                  <a:txBody>
                    <a:bodyPr/>
                    <a:lstStyle/>
                    <a:p>
                      <a:r>
                        <a:rPr lang="en-US" sz="3000" dirty="0">
                          <a:solidFill>
                            <a:schemeClr val="tx1"/>
                          </a:solidFill>
                          <a:latin typeface="Times New Roman" charset="0"/>
                          <a:ea typeface="Times New Roman" charset="0"/>
                          <a:cs typeface="Times New Roman" charset="0"/>
                        </a:rPr>
                        <a:t>FSG:LSA:COS</a:t>
                      </a:r>
                    </a:p>
                  </a:txBody>
                  <a:tcP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000" i="0" dirty="0">
                          <a:solidFill>
                            <a:schemeClr val="tx1"/>
                          </a:solidFill>
                          <a:latin typeface="Times New Roman" charset="0"/>
                          <a:ea typeface="Times New Roman" charset="0"/>
                          <a:cs typeface="Times New Roman" charset="0"/>
                        </a:rPr>
                        <a:t>0.558 (0.338)</a:t>
                      </a:r>
                    </a:p>
                  </a:txBody>
                  <a:tcP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000" i="0" dirty="0">
                          <a:solidFill>
                            <a:schemeClr val="tx1"/>
                          </a:solidFill>
                          <a:latin typeface="Times New Roman" charset="0"/>
                          <a:ea typeface="Times New Roman" charset="0"/>
                          <a:cs typeface="Times New Roman" charset="0"/>
                        </a:rPr>
                        <a:t>1.648</a:t>
                      </a:r>
                    </a:p>
                  </a:txBody>
                  <a:tcP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000" i="0" dirty="0">
                          <a:solidFill>
                            <a:schemeClr val="tx1"/>
                          </a:solidFill>
                          <a:latin typeface="Times New Roman" charset="0"/>
                          <a:ea typeface="Times New Roman" charset="0"/>
                          <a:cs typeface="Times New Roman" charset="0"/>
                        </a:rPr>
                        <a:t>.099</a:t>
                      </a:r>
                    </a:p>
                  </a:txBody>
                  <a:tcP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83520224"/>
                  </a:ext>
                </a:extLst>
              </a:tr>
            </a:tbl>
          </a:graphicData>
        </a:graphic>
      </p:graphicFrame>
    </p:spTree>
  </p:cSld>
  <p:clrMapOvr>
    <a:masterClrMapping/>
  </p:clrMapOvr>
</p:sld>
</file>

<file path=ppt/theme/theme1.xml><?xml version="1.0" encoding="utf-8"?>
<a:theme xmlns:a="http://schemas.openxmlformats.org/drawingml/2006/main" name="Office Theme">
  <a:themeElements>
    <a:clrScheme name="Red Orange">
      <a:dk1>
        <a:sysClr val="windowText" lastClr="000000"/>
      </a:dk1>
      <a:lt1>
        <a:sysClr val="window" lastClr="FFFFFF"/>
      </a:lt1>
      <a:dk2>
        <a:srgbClr val="505046"/>
      </a:dk2>
      <a:lt2>
        <a:srgbClr val="EEECE1"/>
      </a:lt2>
      <a:accent1>
        <a:srgbClr val="E84C22"/>
      </a:accent1>
      <a:accent2>
        <a:srgbClr val="FFBD47"/>
      </a:accent2>
      <a:accent3>
        <a:srgbClr val="B64926"/>
      </a:accent3>
      <a:accent4>
        <a:srgbClr val="FF8427"/>
      </a:accent4>
      <a:accent5>
        <a:srgbClr val="CC9900"/>
      </a:accent5>
      <a:accent6>
        <a:srgbClr val="B22600"/>
      </a:accent6>
      <a:hlink>
        <a:srgbClr val="CC9900"/>
      </a:hlink>
      <a:folHlink>
        <a:srgbClr val="666699"/>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7563</TotalTime>
  <Pages>0</Pages>
  <Words>1299</Words>
  <Characters>0</Characters>
  <Application>Microsoft Office PowerPoint</Application>
  <PresentationFormat>Custom</PresentationFormat>
  <Lines>0</Lines>
  <Paragraphs>239</Paragraphs>
  <Slides>1</Slides>
  <Notes>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vt:i4>
      </vt:variant>
    </vt:vector>
  </HeadingPairs>
  <TitlesOfParts>
    <vt:vector size="11" baseType="lpstr">
      <vt:lpstr>MS PGothic</vt:lpstr>
      <vt:lpstr>Arial</vt:lpstr>
      <vt:lpstr>Calibri</vt:lpstr>
      <vt:lpstr>Calibri Light</vt:lpstr>
      <vt:lpstr>Gill Sans</vt:lpstr>
      <vt:lpstr>Minion Pro</vt:lpstr>
      <vt:lpstr>Times New Roman</vt:lpstr>
      <vt:lpstr>Times New Roman Bold</vt:lpstr>
      <vt:lpstr>ヒラギノ角ゴ ProN W3</vt:lpstr>
      <vt:lpstr>Office Theme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erin</dc:creator>
  <cp:lastModifiedBy>Nick Maxwell</cp:lastModifiedBy>
  <cp:revision>458</cp:revision>
  <cp:lastPrinted>2016-11-15T16:57:56Z</cp:lastPrinted>
  <dcterms:modified xsi:type="dcterms:W3CDTF">2018-03-31T19:45:24Z</dcterms:modified>
</cp:coreProperties>
</file>